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Lst>
  <p:notesMasterIdLst>
    <p:notesMasterId r:id="rId27"/>
  </p:notesMasterIdLst>
  <p:sldIdLst>
    <p:sldId id="672" r:id="rId3"/>
    <p:sldId id="696" r:id="rId4"/>
    <p:sldId id="699" r:id="rId5"/>
    <p:sldId id="1922" r:id="rId6"/>
    <p:sldId id="1926" r:id="rId7"/>
    <p:sldId id="1927" r:id="rId8"/>
    <p:sldId id="1923" r:id="rId9"/>
    <p:sldId id="1924" r:id="rId10"/>
    <p:sldId id="1928" r:id="rId11"/>
    <p:sldId id="1925" r:id="rId12"/>
    <p:sldId id="1929" r:id="rId13"/>
    <p:sldId id="1930" r:id="rId14"/>
    <p:sldId id="1935" r:id="rId15"/>
    <p:sldId id="676" r:id="rId16"/>
    <p:sldId id="1865" r:id="rId17"/>
    <p:sldId id="1941" r:id="rId18"/>
    <p:sldId id="1942" r:id="rId19"/>
    <p:sldId id="1937" r:id="rId20"/>
    <p:sldId id="1939" r:id="rId21"/>
    <p:sldId id="1944" r:id="rId22"/>
    <p:sldId id="1943" r:id="rId23"/>
    <p:sldId id="1945" r:id="rId24"/>
    <p:sldId id="651" r:id="rId25"/>
    <p:sldId id="698" r:id="rId26"/>
  </p:sldIdLst>
  <p:sldSz cx="12192000" cy="6858000"/>
  <p:notesSz cx="6858000" cy="9144000"/>
  <p:embeddedFontLst>
    <p:embeddedFont>
      <p:font typeface="腾讯体" panose="02010600010101010101" pitchFamily="2" charset="-122"/>
      <p:regular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等线" panose="02010600030101010101" pitchFamily="2" charset="-122"/>
      <p:regular r:id="rId43"/>
      <p:bold r:id="rId44"/>
    </p:embeddedFont>
    <p:embeddedFont>
      <p:font typeface="黑体" panose="02010609060101010101" pitchFamily="49" charset="-122"/>
      <p:regular r:id="rId45"/>
    </p:embeddedFont>
    <p:embeddedFont>
      <p:font typeface="微软雅黑" panose="020B0503020204020204" pitchFamily="34" charset="-122"/>
      <p:regular r:id="rId46"/>
      <p:bold r:id="rId47"/>
    </p:embeddedFont>
    <p:embeddedFont>
      <p:font typeface="微软雅黑" panose="020B0503020204020204" pitchFamily="34" charset="-122"/>
      <p:regular r:id="rId46"/>
      <p:bold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E6DCE105-C659-41A6-A16B-06D32DD339E7}">
          <p14:sldIdLst/>
        </p14:section>
        <p14:section name="默认节" id="{F43CF2C3-3950-4E40-A02F-66DCCF188A6B}">
          <p14:sldIdLst>
            <p14:sldId id="672"/>
            <p14:sldId id="696"/>
            <p14:sldId id="699"/>
            <p14:sldId id="1922"/>
            <p14:sldId id="1926"/>
            <p14:sldId id="1927"/>
            <p14:sldId id="1923"/>
            <p14:sldId id="1924"/>
            <p14:sldId id="1928"/>
            <p14:sldId id="1925"/>
            <p14:sldId id="1929"/>
            <p14:sldId id="1930"/>
            <p14:sldId id="1935"/>
            <p14:sldId id="676"/>
            <p14:sldId id="1865"/>
            <p14:sldId id="1941"/>
            <p14:sldId id="1942"/>
            <p14:sldId id="1937"/>
            <p14:sldId id="1939"/>
            <p14:sldId id="1944"/>
            <p14:sldId id="1943"/>
            <p14:sldId id="1945"/>
            <p14:sldId id="651"/>
            <p14:sldId id="698"/>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WEI" initials="H" lastIdx="1" clrIdx="0"/>
  <p:cmAuthor id="2" name="邓 卓霖" initials="邓" lastIdx="1" clrIdx="1"/>
  <p:cmAuthor id="3" name="JX" initials="J" lastIdx="1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7C10"/>
    <a:srgbClr val="445437"/>
    <a:srgbClr val="FFCC00"/>
    <a:srgbClr val="CFD1CE"/>
    <a:srgbClr val="548235"/>
    <a:srgbClr val="666666"/>
    <a:srgbClr val="FDFC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4" autoAdjust="0"/>
    <p:restoredTop sz="79874" autoAdjust="0"/>
  </p:normalViewPr>
  <p:slideViewPr>
    <p:cSldViewPr snapToGrid="0">
      <p:cViewPr varScale="1">
        <p:scale>
          <a:sx n="82" d="100"/>
          <a:sy n="82" d="100"/>
        </p:scale>
        <p:origin x="96" y="120"/>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ark\Desktop\hold100_pen10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hark\Desktop\hold1_pen100000.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Shark\Desktop\hold100_pen10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Sheet1!$F$1</c:f>
              <c:strCache>
                <c:ptCount val="1"/>
                <c:pt idx="0">
                  <c:v>sum</c:v>
                </c:pt>
              </c:strCache>
            </c:strRef>
          </c:tx>
          <c:spPr>
            <a:solidFill>
              <a:schemeClr val="accent3">
                <a:lumMod val="60000"/>
                <a:lumOff val="40000"/>
              </a:schemeClr>
            </a:solidFill>
            <a:ln>
              <a:noFill/>
            </a:ln>
            <a:effectLst/>
          </c:spPr>
          <c:invertIfNegative val="0"/>
          <c:cat>
            <c:strRef>
              <c:f>Sheet1!$E$2:$E$13</c:f>
              <c:strCache>
                <c:ptCount val="12"/>
                <c:pt idx="0">
                  <c:v>time_1</c:v>
                </c:pt>
                <c:pt idx="1">
                  <c:v>time_2</c:v>
                </c:pt>
                <c:pt idx="2">
                  <c:v>time_3</c:v>
                </c:pt>
                <c:pt idx="3">
                  <c:v>time_4</c:v>
                </c:pt>
                <c:pt idx="4">
                  <c:v>time_5</c:v>
                </c:pt>
                <c:pt idx="5">
                  <c:v>time_6</c:v>
                </c:pt>
                <c:pt idx="6">
                  <c:v>time_7</c:v>
                </c:pt>
                <c:pt idx="7">
                  <c:v>time_8</c:v>
                </c:pt>
                <c:pt idx="8">
                  <c:v>time_9</c:v>
                </c:pt>
                <c:pt idx="9">
                  <c:v>time_10</c:v>
                </c:pt>
                <c:pt idx="10">
                  <c:v>time_11</c:v>
                </c:pt>
                <c:pt idx="11">
                  <c:v>time_12</c:v>
                </c:pt>
              </c:strCache>
            </c:strRef>
          </c:cat>
          <c:val>
            <c:numRef>
              <c:f>Sheet1!$F$2:$F$13</c:f>
              <c:numCache>
                <c:formatCode>General</c:formatCode>
                <c:ptCount val="12"/>
                <c:pt idx="0">
                  <c:v>170</c:v>
                </c:pt>
                <c:pt idx="1">
                  <c:v>270</c:v>
                </c:pt>
                <c:pt idx="2">
                  <c:v>330</c:v>
                </c:pt>
                <c:pt idx="3">
                  <c:v>330</c:v>
                </c:pt>
                <c:pt idx="4">
                  <c:v>330</c:v>
                </c:pt>
                <c:pt idx="5">
                  <c:v>680</c:v>
                </c:pt>
                <c:pt idx="6">
                  <c:v>780</c:v>
                </c:pt>
                <c:pt idx="7">
                  <c:v>1830</c:v>
                </c:pt>
                <c:pt idx="8">
                  <c:v>1780</c:v>
                </c:pt>
                <c:pt idx="9">
                  <c:v>1730</c:v>
                </c:pt>
                <c:pt idx="10">
                  <c:v>830</c:v>
                </c:pt>
                <c:pt idx="11">
                  <c:v>830</c:v>
                </c:pt>
              </c:numCache>
            </c:numRef>
          </c:val>
          <c:extLst>
            <c:ext xmlns:c16="http://schemas.microsoft.com/office/drawing/2014/chart" uri="{C3380CC4-5D6E-409C-BE32-E72D297353CC}">
              <c16:uniqueId val="{00000000-0B52-4F02-B414-C9211833E99E}"/>
            </c:ext>
          </c:extLst>
        </c:ser>
        <c:dLbls>
          <c:showLegendKey val="0"/>
          <c:showVal val="0"/>
          <c:showCatName val="0"/>
          <c:showSerName val="0"/>
          <c:showPercent val="0"/>
          <c:showBubbleSize val="0"/>
        </c:dLbls>
        <c:gapWidth val="150"/>
        <c:overlap val="100"/>
        <c:axId val="1357582831"/>
        <c:axId val="1357583247"/>
      </c:barChart>
      <c:catAx>
        <c:axId val="1357582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7583247"/>
        <c:crosses val="autoZero"/>
        <c:auto val="1"/>
        <c:lblAlgn val="ctr"/>
        <c:lblOffset val="100"/>
        <c:noMultiLvlLbl val="0"/>
      </c:catAx>
      <c:valAx>
        <c:axId val="1357583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357582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8625546806649169E-2"/>
          <c:y val="7.407407407407407E-2"/>
          <c:w val="0.92874168853893269"/>
          <c:h val="0.75721529600466608"/>
        </c:manualLayout>
      </c:layout>
      <c:barChart>
        <c:barDir val="col"/>
        <c:grouping val="clustered"/>
        <c:varyColors val="0"/>
        <c:ser>
          <c:idx val="0"/>
          <c:order val="0"/>
          <c:tx>
            <c:strRef>
              <c:f>Sheet1!$F$1</c:f>
              <c:strCache>
                <c:ptCount val="1"/>
                <c:pt idx="0">
                  <c:v>sum</c:v>
                </c:pt>
              </c:strCache>
            </c:strRef>
          </c:tx>
          <c:spPr>
            <a:solidFill>
              <a:srgbClr val="2872A1">
                <a:lumMod val="60000"/>
                <a:lumOff val="40000"/>
              </a:srgbClr>
            </a:solidFill>
            <a:ln>
              <a:noFill/>
            </a:ln>
            <a:effectLst/>
          </c:spPr>
          <c:invertIfNegative val="0"/>
          <c:cat>
            <c:strRef>
              <c:f>Sheet1!$E$2:$E$13</c:f>
              <c:strCache>
                <c:ptCount val="12"/>
                <c:pt idx="0">
                  <c:v>time_1</c:v>
                </c:pt>
                <c:pt idx="1">
                  <c:v>time_2</c:v>
                </c:pt>
                <c:pt idx="2">
                  <c:v>time_3</c:v>
                </c:pt>
                <c:pt idx="3">
                  <c:v>time_4</c:v>
                </c:pt>
                <c:pt idx="4">
                  <c:v>time_5</c:v>
                </c:pt>
                <c:pt idx="5">
                  <c:v>time_6</c:v>
                </c:pt>
                <c:pt idx="6">
                  <c:v>time_7</c:v>
                </c:pt>
                <c:pt idx="7">
                  <c:v>time_8</c:v>
                </c:pt>
                <c:pt idx="8">
                  <c:v>time_9</c:v>
                </c:pt>
                <c:pt idx="9">
                  <c:v>time_10</c:v>
                </c:pt>
                <c:pt idx="10">
                  <c:v>time_11</c:v>
                </c:pt>
                <c:pt idx="11">
                  <c:v>time_12</c:v>
                </c:pt>
              </c:strCache>
            </c:strRef>
          </c:cat>
          <c:val>
            <c:numRef>
              <c:f>Sheet1!$F$2:$F$13</c:f>
              <c:numCache>
                <c:formatCode>General</c:formatCode>
                <c:ptCount val="12"/>
                <c:pt idx="0">
                  <c:v>0</c:v>
                </c:pt>
                <c:pt idx="1">
                  <c:v>0</c:v>
                </c:pt>
                <c:pt idx="2">
                  <c:v>0</c:v>
                </c:pt>
                <c:pt idx="3">
                  <c:v>0</c:v>
                </c:pt>
                <c:pt idx="4">
                  <c:v>0</c:v>
                </c:pt>
                <c:pt idx="5">
                  <c:v>610</c:v>
                </c:pt>
                <c:pt idx="6">
                  <c:v>870</c:v>
                </c:pt>
                <c:pt idx="7">
                  <c:v>2150</c:v>
                </c:pt>
                <c:pt idx="8">
                  <c:v>2150</c:v>
                </c:pt>
                <c:pt idx="9">
                  <c:v>2150</c:v>
                </c:pt>
                <c:pt idx="10">
                  <c:v>980</c:v>
                </c:pt>
                <c:pt idx="11">
                  <c:v>980</c:v>
                </c:pt>
              </c:numCache>
            </c:numRef>
          </c:val>
          <c:extLst>
            <c:ext xmlns:c16="http://schemas.microsoft.com/office/drawing/2014/chart" uri="{C3380CC4-5D6E-409C-BE32-E72D297353CC}">
              <c16:uniqueId val="{00000000-A665-45F8-925D-F747A3AC9A90}"/>
            </c:ext>
          </c:extLst>
        </c:ser>
        <c:dLbls>
          <c:showLegendKey val="0"/>
          <c:showVal val="0"/>
          <c:showCatName val="0"/>
          <c:showSerName val="0"/>
          <c:showPercent val="0"/>
          <c:showBubbleSize val="0"/>
        </c:dLbls>
        <c:gapWidth val="219"/>
        <c:overlap val="-27"/>
        <c:axId val="767175023"/>
        <c:axId val="767175439"/>
      </c:barChart>
      <c:catAx>
        <c:axId val="767175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67175439"/>
        <c:crosses val="autoZero"/>
        <c:auto val="1"/>
        <c:lblAlgn val="ctr"/>
        <c:lblOffset val="100"/>
        <c:noMultiLvlLbl val="0"/>
      </c:catAx>
      <c:valAx>
        <c:axId val="7671754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67175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Sheet1!$F$1</c:f>
              <c:strCache>
                <c:ptCount val="1"/>
                <c:pt idx="0">
                  <c:v>sum</c:v>
                </c:pt>
              </c:strCache>
            </c:strRef>
          </c:tx>
          <c:spPr>
            <a:solidFill>
              <a:schemeClr val="accent1"/>
            </a:solidFill>
            <a:ln>
              <a:noFill/>
            </a:ln>
            <a:effectLst/>
          </c:spPr>
          <c:invertIfNegative val="0"/>
          <c:cat>
            <c:strRef>
              <c:f>Sheet1!$E$2:$E$13</c:f>
              <c:strCache>
                <c:ptCount val="12"/>
                <c:pt idx="0">
                  <c:v>time_1</c:v>
                </c:pt>
                <c:pt idx="1">
                  <c:v>time_2</c:v>
                </c:pt>
                <c:pt idx="2">
                  <c:v>time_3</c:v>
                </c:pt>
                <c:pt idx="3">
                  <c:v>time_4</c:v>
                </c:pt>
                <c:pt idx="4">
                  <c:v>time_5</c:v>
                </c:pt>
                <c:pt idx="5">
                  <c:v>time_6</c:v>
                </c:pt>
                <c:pt idx="6">
                  <c:v>time_7</c:v>
                </c:pt>
                <c:pt idx="7">
                  <c:v>time_8</c:v>
                </c:pt>
                <c:pt idx="8">
                  <c:v>time_9</c:v>
                </c:pt>
                <c:pt idx="9">
                  <c:v>time_10</c:v>
                </c:pt>
                <c:pt idx="10">
                  <c:v>time_11</c:v>
                </c:pt>
                <c:pt idx="11">
                  <c:v>time_12</c:v>
                </c:pt>
              </c:strCache>
            </c:strRef>
          </c:cat>
          <c:val>
            <c:numRef>
              <c:f>Sheet1!$F$2:$F$13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8157-4575-A68E-B7D15E17866F}"/>
            </c:ext>
          </c:extLst>
        </c:ser>
        <c:dLbls>
          <c:showLegendKey val="0"/>
          <c:showVal val="0"/>
          <c:showCatName val="0"/>
          <c:showSerName val="0"/>
          <c:showPercent val="0"/>
          <c:showBubbleSize val="0"/>
        </c:dLbls>
        <c:gapWidth val="150"/>
        <c:overlap val="100"/>
        <c:axId val="1357582831"/>
        <c:axId val="1357583247"/>
      </c:barChart>
      <c:catAx>
        <c:axId val="1357582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57583247"/>
        <c:crosses val="autoZero"/>
        <c:auto val="1"/>
        <c:lblAlgn val="ctr"/>
        <c:lblOffset val="100"/>
        <c:noMultiLvlLbl val="0"/>
      </c:catAx>
      <c:valAx>
        <c:axId val="135758324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357582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0.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9025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05295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3946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94536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7718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159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97482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4.xml"/><Relationship Id="rId7" Type="http://schemas.openxmlformats.org/officeDocument/2006/relationships/oleObject" Target="../embeddings/oleObject2.bin"/><Relationship Id="rId12" Type="http://schemas.openxmlformats.org/officeDocument/2006/relationships/image" Target="../media/image13.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4.png"/><Relationship Id="rId11" Type="http://schemas.openxmlformats.org/officeDocument/2006/relationships/oleObject" Target="../embeddings/oleObject4.bin"/><Relationship Id="rId5" Type="http://schemas.openxmlformats.org/officeDocument/2006/relationships/image" Target="../media/image10.wmf"/><Relationship Id="rId10"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9.bin"/><Relationship Id="rId3" Type="http://schemas.openxmlformats.org/officeDocument/2006/relationships/notesSlide" Target="../notesSlides/notesSlide15.xml"/><Relationship Id="rId7" Type="http://schemas.openxmlformats.org/officeDocument/2006/relationships/oleObject" Target="../embeddings/oleObject6.bin"/><Relationship Id="rId12" Type="http://schemas.openxmlformats.org/officeDocument/2006/relationships/image" Target="../media/image17.wmf"/><Relationship Id="rId2" Type="http://schemas.openxmlformats.org/officeDocument/2006/relationships/slideLayout" Target="../slideLayouts/slideLayout9.xml"/><Relationship Id="rId16" Type="http://schemas.openxmlformats.org/officeDocument/2006/relationships/image" Target="../media/image19.wmf"/><Relationship Id="rId1" Type="http://schemas.openxmlformats.org/officeDocument/2006/relationships/vmlDrawing" Target="../drawings/vmlDrawing2.vml"/><Relationship Id="rId6" Type="http://schemas.openxmlformats.org/officeDocument/2006/relationships/image" Target="../media/image20.png"/><Relationship Id="rId11" Type="http://schemas.openxmlformats.org/officeDocument/2006/relationships/oleObject" Target="../embeddings/oleObject8.bin"/><Relationship Id="rId5" Type="http://schemas.openxmlformats.org/officeDocument/2006/relationships/image" Target="../media/image10.wmf"/><Relationship Id="rId15" Type="http://schemas.openxmlformats.org/officeDocument/2006/relationships/oleObject" Target="../embeddings/oleObject10.bin"/><Relationship Id="rId10" Type="http://schemas.openxmlformats.org/officeDocument/2006/relationships/image" Target="../media/image16.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3.w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594360" y="1686560"/>
            <a:ext cx="7112635" cy="1920875"/>
          </a:xfrm>
        </p:spPr>
        <p:txBody>
          <a:bodyPr/>
          <a:lstStyle/>
          <a:p>
            <a:r>
              <a:rPr lang="en-US" altLang="zh-CN" sz="4800" b="1">
                <a:solidFill>
                  <a:srgbClr val="445437"/>
                </a:solidFill>
                <a:latin typeface="Times New Roman" panose="02020603050405020304" pitchFamily="18" charset="0"/>
                <a:cs typeface="Times New Roman" panose="02020603050405020304" pitchFamily="18" charset="0"/>
              </a:rPr>
              <a:t>Production Planning for Hot Rolling Systems</a:t>
            </a:r>
          </a:p>
        </p:txBody>
      </p:sp>
      <p:sp>
        <p:nvSpPr>
          <p:cNvPr id="2" name="日期占位符 1"/>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sp>
        <p:nvSpPr>
          <p:cNvPr id="5" name="矩形: 圆角 4"/>
          <p:cNvSpPr/>
          <p:nvPr/>
        </p:nvSpPr>
        <p:spPr>
          <a:xfrm>
            <a:off x="594360" y="4622717"/>
            <a:ext cx="5285232" cy="398780"/>
          </a:xfrm>
          <a:prstGeom prst="roundRect">
            <a:avLst/>
          </a:pr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 name="文本框 5"/>
          <p:cNvSpPr txBox="1"/>
          <p:nvPr/>
        </p:nvSpPr>
        <p:spPr>
          <a:xfrm>
            <a:off x="690880" y="3500120"/>
            <a:ext cx="5333365" cy="2491740"/>
          </a:xfrm>
          <a:prstGeom prst="rect">
            <a:avLst/>
          </a:prstGeom>
          <a:noFill/>
        </p:spPr>
        <p:txBody>
          <a:bodyPr wrap="square" rtlCol="0">
            <a:spAutoFit/>
          </a:bodyPr>
          <a:lstStyle/>
          <a:p>
            <a:r>
              <a:rPr lang="en-US" altLang="zh-CN" sz="2000" b="1">
                <a:latin typeface="Times New Roman" panose="02020603050405020304" pitchFamily="18" charset="0"/>
                <a:cs typeface="Times New Roman" panose="02020603050405020304" pitchFamily="18" charset="0"/>
              </a:rPr>
              <a:t>Team3 Members:08022310</a:t>
            </a:r>
            <a:r>
              <a:rPr lang="zh-CN" altLang="en-US" sz="2000" b="1">
                <a:latin typeface="Times New Roman" panose="02020603050405020304" pitchFamily="18" charset="0"/>
                <a:cs typeface="Times New Roman" panose="02020603050405020304" pitchFamily="18" charset="0"/>
              </a:rPr>
              <a:t>阚宏升</a:t>
            </a:r>
          </a:p>
          <a:p>
            <a:pPr marL="1371600" lvl="3" indent="457200"/>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sym typeface="+mn-ea"/>
              </a:rPr>
              <a:t>08022311</a:t>
            </a:r>
            <a:r>
              <a:rPr lang="zh-CN" altLang="en-US" sz="2000" b="1">
                <a:latin typeface="Times New Roman" panose="02020603050405020304" pitchFamily="18" charset="0"/>
                <a:cs typeface="Times New Roman" panose="02020603050405020304" pitchFamily="18" charset="0"/>
                <a:sym typeface="+mn-ea"/>
              </a:rPr>
              <a:t>陈鲲龙</a:t>
            </a:r>
            <a:endParaRPr lang="zh-CN" altLang="en-US" sz="2000" b="1">
              <a:latin typeface="Times New Roman" panose="02020603050405020304" pitchFamily="18" charset="0"/>
              <a:cs typeface="Times New Roman" panose="02020603050405020304" pitchFamily="18" charset="0"/>
            </a:endParaRPr>
          </a:p>
          <a:p>
            <a:pPr marL="1371600" lvl="3" indent="457200"/>
            <a:r>
              <a:rPr lang="en-US" altLang="zh-CN" sz="2000" b="1">
                <a:latin typeface="Times New Roman" panose="02020603050405020304" pitchFamily="18" charset="0"/>
                <a:cs typeface="Times New Roman" panose="02020603050405020304" pitchFamily="18" charset="0"/>
              </a:rPr>
              <a:t> 08022406</a:t>
            </a:r>
            <a:r>
              <a:rPr lang="zh-CN" altLang="en-US" sz="2000" b="1">
                <a:latin typeface="Times New Roman" panose="02020603050405020304" pitchFamily="18" charset="0"/>
                <a:cs typeface="Times New Roman" panose="02020603050405020304" pitchFamily="18" charset="0"/>
              </a:rPr>
              <a:t>陈悦澈</a:t>
            </a:r>
          </a:p>
          <a:p>
            <a:pPr marL="1371600" lvl="3" indent="457200"/>
            <a:r>
              <a:rPr lang="en-US" altLang="zh-CN" sz="2000" b="1">
                <a:latin typeface="Times New Roman" panose="02020603050405020304" pitchFamily="18" charset="0"/>
                <a:cs typeface="Times New Roman" panose="02020603050405020304" pitchFamily="18" charset="0"/>
              </a:rPr>
              <a:t> 08022405</a:t>
            </a:r>
            <a:r>
              <a:rPr lang="zh-CN" altLang="en-US" sz="2000" b="1">
                <a:latin typeface="Times New Roman" panose="02020603050405020304" pitchFamily="18" charset="0"/>
                <a:cs typeface="Times New Roman" panose="02020603050405020304" pitchFamily="18" charset="0"/>
              </a:rPr>
              <a:t>邓卓霖</a:t>
            </a:r>
          </a:p>
          <a:p>
            <a:endParaRPr lang="en-US" altLang="zh-CN" sz="2000" b="1">
              <a:latin typeface="Times New Roman" panose="02020603050405020304" pitchFamily="18" charset="0"/>
              <a:cs typeface="Times New Roman" panose="02020603050405020304" pitchFamily="18" charset="0"/>
            </a:endParaRPr>
          </a:p>
          <a:p>
            <a:r>
              <a:rPr lang="en-US" altLang="zh-CN" sz="2000" b="1">
                <a:solidFill>
                  <a:srgbClr val="445437"/>
                </a:solidFill>
                <a:latin typeface="Times New Roman" panose="02020603050405020304" pitchFamily="18" charset="0"/>
                <a:cs typeface="Times New Roman" panose="02020603050405020304" pitchFamily="18" charset="0"/>
              </a:rPr>
              <a:t>Date: December 31, 2024</a:t>
            </a:r>
          </a:p>
          <a:p>
            <a:endParaRPr lang="en-US" altLang="zh-CN"/>
          </a:p>
          <a:p>
            <a:endParaRPr lang="en-US" altLang="zh-CN"/>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95885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a:t>
            </a:r>
            <a:r>
              <a:rPr lang="en-US" altLang="zh-CN" sz="2400">
                <a:latin typeface="Times New Roman" panose="02020603050405020304" pitchFamily="18" charset="0"/>
                <a:cs typeface="Times New Roman" panose="02020603050405020304" pitchFamily="18" charset="0"/>
                <a:sym typeface="+mn-ea"/>
              </a:rPr>
              <a:t>Objective Function - 2 Costs</a:t>
            </a:r>
            <a:endParaRPr lang="en-US" altLang="zh-CN"/>
          </a:p>
          <a:p>
            <a:endParaRPr lang="zh-CN" altLang="en-US" sz="2400" dirty="0">
              <a:ea typeface="+mn-ea"/>
              <a:cs typeface="+mn-ea"/>
            </a:endParaRPr>
          </a:p>
        </p:txBody>
      </p:sp>
      <p:sp>
        <p:nvSpPr>
          <p:cNvPr id="23" name="文本占位符 8"/>
          <p:cNvSpPr txBox="1"/>
          <p:nvPr/>
        </p:nvSpPr>
        <p:spPr>
          <a:xfrm>
            <a:off x="6695905" y="1868934"/>
            <a:ext cx="5119828" cy="3544560"/>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prstClr val="black"/>
              </a:solidFill>
              <a:effectLst/>
              <a:uLnTx/>
              <a:uFillTx/>
              <a:latin typeface="腾讯体" panose="02010600010101010101" pitchFamily="2" charset="-122"/>
              <a:ea typeface="腾讯体" panose="02010600010101010101" pitchFamily="2" charset="-122"/>
              <a:cs typeface="+mn-cs"/>
            </a:endParaRPr>
          </a:p>
        </p:txBody>
      </p:sp>
      <p:sp>
        <p:nvSpPr>
          <p:cNvPr id="3" name="文本框 2"/>
          <p:cNvSpPr txBox="1"/>
          <p:nvPr/>
        </p:nvSpPr>
        <p:spPr>
          <a:xfrm>
            <a:off x="832485" y="946785"/>
            <a:ext cx="7729220"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rPr>
              <a:t>H</a:t>
            </a:r>
            <a:r>
              <a:rPr lang="en-US" altLang="zh-CN" sz="3200" b="1">
                <a:solidFill>
                  <a:srgbClr val="445437"/>
                </a:solidFill>
                <a:latin typeface="Times New Roman" panose="02020603050405020304" pitchFamily="18" charset="0"/>
                <a:cs typeface="Times New Roman" panose="02020603050405020304" pitchFamily="18" charset="0"/>
              </a:rPr>
              <a:t>olding Costs and Overtime </a:t>
            </a:r>
            <a:r>
              <a:rPr lang="en-US" altLang="zh-CN" sz="5400" b="1">
                <a:solidFill>
                  <a:srgbClr val="445437"/>
                </a:solidFill>
                <a:latin typeface="Times New Roman" panose="02020603050405020304" pitchFamily="18" charset="0"/>
                <a:cs typeface="Times New Roman" panose="02020603050405020304" pitchFamily="18" charset="0"/>
              </a:rPr>
              <a:t>P</a:t>
            </a:r>
            <a:r>
              <a:rPr lang="en-US" altLang="zh-CN" sz="3200" b="1">
                <a:solidFill>
                  <a:srgbClr val="445437"/>
                </a:solidFill>
                <a:latin typeface="Times New Roman" panose="02020603050405020304" pitchFamily="18" charset="0"/>
                <a:cs typeface="Times New Roman" panose="02020603050405020304" pitchFamily="18" charset="0"/>
              </a:rPr>
              <a:t>enalties</a:t>
            </a:r>
          </a:p>
        </p:txBody>
      </p:sp>
      <p:sp>
        <p:nvSpPr>
          <p:cNvPr id="28" name="矩形 27"/>
          <p:cNvSpPr/>
          <p:nvPr/>
        </p:nvSpPr>
        <p:spPr>
          <a:xfrm>
            <a:off x="9110345" y="1702435"/>
            <a:ext cx="2787015" cy="4181475"/>
          </a:xfrm>
          <a:prstGeom prst="rect">
            <a:avLst/>
          </a:prstGeom>
          <a:solidFill>
            <a:srgbClr val="FFCC00">
              <a:alpha val="0"/>
            </a:srgbClr>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10306050" y="209740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10306050" y="28936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11179175" y="28936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1179175" y="36810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1179175" y="210629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9432925" y="210629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9432925" y="289369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9432925" y="368109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0306050" y="368998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9432925" y="44684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9432925" y="52558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10306050" y="449516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10306050" y="528256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11179175" y="449516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1179175" y="528256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10099675" y="6003925"/>
            <a:ext cx="846000" cy="845185"/>
          </a:xfrm>
          <a:prstGeom prst="rect">
            <a:avLst/>
          </a:prstGeom>
          <a:solidFill>
            <a:srgbClr val="445437"/>
          </a:solidFill>
        </p:spPr>
        <p:txBody>
          <a:bodyPr wrap="square" rtlCol="0" anchor="t">
            <a:noAutofit/>
          </a:bodyPr>
          <a:lstStyle/>
          <a:p>
            <a:r>
              <a:rPr lang="en-US" altLang="zh-CN" sz="5400" b="1">
                <a:solidFill>
                  <a:srgbClr val="FFCC00"/>
                </a:solidFill>
                <a:latin typeface="Times New Roman" panose="02020603050405020304" pitchFamily="18" charset="0"/>
                <a:cs typeface="Times New Roman" panose="02020603050405020304" pitchFamily="18" charset="0"/>
                <a:sym typeface="+mn-ea"/>
              </a:rPr>
              <a:t>M</a:t>
            </a:r>
          </a:p>
        </p:txBody>
      </p:sp>
      <p:sp>
        <p:nvSpPr>
          <p:cNvPr id="27" name="文本框 26"/>
          <p:cNvSpPr txBox="1"/>
          <p:nvPr/>
        </p:nvSpPr>
        <p:spPr>
          <a:xfrm>
            <a:off x="8456295" y="3169920"/>
            <a:ext cx="540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S</a:t>
            </a:r>
          </a:p>
        </p:txBody>
      </p:sp>
      <p:sp>
        <p:nvSpPr>
          <p:cNvPr id="9" name="文本框 8"/>
          <p:cNvSpPr txBox="1"/>
          <p:nvPr/>
        </p:nvSpPr>
        <p:spPr>
          <a:xfrm>
            <a:off x="835025" y="2645410"/>
            <a:ext cx="7506970" cy="2431415"/>
          </a:xfrm>
          <a:prstGeom prst="rect">
            <a:avLst/>
          </a:prstGeom>
          <a:noFill/>
        </p:spPr>
        <p:txBody>
          <a:bodyPr wrap="square" rtlCol="0">
            <a:noAutofit/>
          </a:bodyPr>
          <a:lstStyle/>
          <a:p>
            <a:pPr algn="just"/>
            <a:r>
              <a:rPr lang="en-US" altLang="zh-CN" sz="3600">
                <a:solidFill>
                  <a:srgbClr val="445437"/>
                </a:solidFill>
                <a:latin typeface="Times New Roman" panose="02020603050405020304" pitchFamily="18" charset="0"/>
                <a:cs typeface="Times New Roman" panose="02020603050405020304" pitchFamily="18" charset="0"/>
              </a:rPr>
              <a:t>The </a:t>
            </a:r>
            <a:r>
              <a:rPr lang="en-US" altLang="zh-CN" sz="3600" b="1">
                <a:solidFill>
                  <a:srgbClr val="445437"/>
                </a:solidFill>
                <a:latin typeface="Times New Roman" panose="02020603050405020304" pitchFamily="18" charset="0"/>
                <a:cs typeface="Times New Roman" panose="02020603050405020304" pitchFamily="18" charset="0"/>
              </a:rPr>
              <a:t>h</a:t>
            </a:r>
            <a:r>
              <a:rPr lang="en-US" altLang="zh-CN" sz="3600">
                <a:solidFill>
                  <a:srgbClr val="445437"/>
                </a:solidFill>
                <a:latin typeface="Times New Roman" panose="02020603050405020304" pitchFamily="18" charset="0"/>
                <a:cs typeface="Times New Roman" panose="02020603050405020304" pitchFamily="18" charset="0"/>
              </a:rPr>
              <a:t>olding costs and overtime </a:t>
            </a:r>
            <a:r>
              <a:rPr lang="en-US" altLang="zh-CN" sz="3600" b="1">
                <a:solidFill>
                  <a:srgbClr val="445437"/>
                </a:solidFill>
                <a:latin typeface="Times New Roman" panose="02020603050405020304" pitchFamily="18" charset="0"/>
                <a:cs typeface="Times New Roman" panose="02020603050405020304" pitchFamily="18" charset="0"/>
              </a:rPr>
              <a:t>p</a:t>
            </a:r>
            <a:r>
              <a:rPr lang="en-US" altLang="zh-CN" sz="3600">
                <a:solidFill>
                  <a:srgbClr val="445437"/>
                </a:solidFill>
                <a:latin typeface="Times New Roman" panose="02020603050405020304" pitchFamily="18" charset="0"/>
                <a:cs typeface="Times New Roman" panose="02020603050405020304" pitchFamily="18" charset="0"/>
              </a:rPr>
              <a:t>enalties for products of each size and material are manually set based on a certain quantity per shift.</a:t>
            </a:r>
          </a:p>
          <a:p>
            <a:pPr algn="just"/>
            <a:endParaRPr lang="en-US" altLang="zh-CN" sz="3600">
              <a:solidFill>
                <a:srgbClr val="445437"/>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95885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a:t>
            </a:r>
            <a:r>
              <a:rPr lang="en-US" altLang="zh-CN" sz="2400">
                <a:latin typeface="Times New Roman" panose="02020603050405020304" pitchFamily="18" charset="0"/>
                <a:cs typeface="Times New Roman" panose="02020603050405020304" pitchFamily="18" charset="0"/>
                <a:sym typeface="+mn-ea"/>
              </a:rPr>
              <a:t>Objective Function - 2 Costs</a:t>
            </a:r>
            <a:endParaRPr lang="en-US" altLang="zh-CN"/>
          </a:p>
          <a:p>
            <a:endParaRPr lang="zh-CN" altLang="en-US" sz="2400" dirty="0">
              <a:ea typeface="+mn-ea"/>
              <a:cs typeface="+mn-ea"/>
            </a:endParaRPr>
          </a:p>
        </p:txBody>
      </p:sp>
      <p:sp>
        <p:nvSpPr>
          <p:cNvPr id="23" name="文本占位符 8"/>
          <p:cNvSpPr txBox="1"/>
          <p:nvPr/>
        </p:nvSpPr>
        <p:spPr>
          <a:xfrm>
            <a:off x="6695905" y="1868934"/>
            <a:ext cx="5119828" cy="3544560"/>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prstClr val="black"/>
              </a:solidFill>
              <a:effectLst/>
              <a:uLnTx/>
              <a:uFillTx/>
              <a:latin typeface="腾讯体" panose="02010600010101010101" pitchFamily="2" charset="-122"/>
              <a:ea typeface="腾讯体" panose="02010600010101010101" pitchFamily="2" charset="-122"/>
              <a:cs typeface="+mn-cs"/>
            </a:endParaRPr>
          </a:p>
        </p:txBody>
      </p:sp>
      <p:sp>
        <p:nvSpPr>
          <p:cNvPr id="3" name="文本框 2"/>
          <p:cNvSpPr txBox="1"/>
          <p:nvPr/>
        </p:nvSpPr>
        <p:spPr>
          <a:xfrm>
            <a:off x="832485" y="946785"/>
            <a:ext cx="7729220"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rPr>
              <a:t>H</a:t>
            </a:r>
            <a:r>
              <a:rPr lang="en-US" altLang="zh-CN" sz="3200" b="1">
                <a:solidFill>
                  <a:srgbClr val="445437"/>
                </a:solidFill>
                <a:latin typeface="Times New Roman" panose="02020603050405020304" pitchFamily="18" charset="0"/>
                <a:cs typeface="Times New Roman" panose="02020603050405020304" pitchFamily="18" charset="0"/>
              </a:rPr>
              <a:t>olding Costs and Overtime </a:t>
            </a:r>
            <a:r>
              <a:rPr lang="en-US" altLang="zh-CN" sz="5400" b="1">
                <a:solidFill>
                  <a:srgbClr val="445437"/>
                </a:solidFill>
                <a:latin typeface="Times New Roman" panose="02020603050405020304" pitchFamily="18" charset="0"/>
                <a:cs typeface="Times New Roman" panose="02020603050405020304" pitchFamily="18" charset="0"/>
              </a:rPr>
              <a:t>P</a:t>
            </a:r>
            <a:r>
              <a:rPr lang="en-US" altLang="zh-CN" sz="3200" b="1">
                <a:solidFill>
                  <a:srgbClr val="445437"/>
                </a:solidFill>
                <a:latin typeface="Times New Roman" panose="02020603050405020304" pitchFamily="18" charset="0"/>
                <a:cs typeface="Times New Roman" panose="02020603050405020304" pitchFamily="18" charset="0"/>
              </a:rPr>
              <a:t>enalties</a:t>
            </a:r>
          </a:p>
        </p:txBody>
      </p:sp>
      <p:pic>
        <p:nvPicPr>
          <p:cNvPr id="7" name="图片 6"/>
          <p:cNvPicPr/>
          <p:nvPr/>
        </p:nvPicPr>
        <p:blipFill>
          <a:blip r:embed="rId3"/>
          <a:stretch>
            <a:fillRect/>
          </a:stretch>
        </p:blipFill>
        <p:spPr>
          <a:xfrm>
            <a:off x="3331210" y="4983480"/>
            <a:ext cx="5987415" cy="1412875"/>
          </a:xfrm>
          <a:prstGeom prst="rect">
            <a:avLst/>
          </a:prstGeom>
        </p:spPr>
      </p:pic>
      <p:sp>
        <p:nvSpPr>
          <p:cNvPr id="9" name="文本框 8"/>
          <p:cNvSpPr txBox="1"/>
          <p:nvPr/>
        </p:nvSpPr>
        <p:spPr>
          <a:xfrm>
            <a:off x="835025" y="2061845"/>
            <a:ext cx="10980420" cy="3352165"/>
          </a:xfrm>
          <a:prstGeom prst="rect">
            <a:avLst/>
          </a:prstGeom>
          <a:noFill/>
        </p:spPr>
        <p:txBody>
          <a:bodyPr wrap="square" rtlCol="0">
            <a:noAutofit/>
          </a:bodyPr>
          <a:lstStyle/>
          <a:p>
            <a:pPr algn="just"/>
            <a:r>
              <a:rPr lang="en-US" altLang="zh-CN" sz="2800">
                <a:solidFill>
                  <a:srgbClr val="445437"/>
                </a:solidFill>
                <a:latin typeface="Times New Roman" panose="02020603050405020304" pitchFamily="18" charset="0"/>
                <a:cs typeface="Times New Roman" panose="02020603050405020304" pitchFamily="18" charset="0"/>
              </a:rPr>
              <a:t>The </a:t>
            </a:r>
            <a:r>
              <a:rPr lang="en-US" altLang="zh-CN" sz="2800" b="1">
                <a:solidFill>
                  <a:srgbClr val="445437"/>
                </a:solidFill>
                <a:latin typeface="Times New Roman" panose="02020603050405020304" pitchFamily="18" charset="0"/>
                <a:cs typeface="Times New Roman" panose="02020603050405020304" pitchFamily="18" charset="0"/>
              </a:rPr>
              <a:t>h</a:t>
            </a:r>
            <a:r>
              <a:rPr lang="en-US" altLang="zh-CN" sz="2800">
                <a:solidFill>
                  <a:srgbClr val="445437"/>
                </a:solidFill>
                <a:latin typeface="Times New Roman" panose="02020603050405020304" pitchFamily="18" charset="0"/>
                <a:cs typeface="Times New Roman" panose="02020603050405020304" pitchFamily="18" charset="0"/>
              </a:rPr>
              <a:t>olding cost for a product is calculated by accumulating the difference between the production quantity of each shift and the deadline. If the production quantity does not meet the requirement by the deadline shift, an overtime </a:t>
            </a:r>
            <a:r>
              <a:rPr lang="en-US" altLang="zh-CN" sz="2800" b="1">
                <a:solidFill>
                  <a:srgbClr val="445437"/>
                </a:solidFill>
                <a:latin typeface="Times New Roman" panose="02020603050405020304" pitchFamily="18" charset="0"/>
                <a:cs typeface="Times New Roman" panose="02020603050405020304" pitchFamily="18" charset="0"/>
              </a:rPr>
              <a:t>p</a:t>
            </a:r>
            <a:r>
              <a:rPr lang="en-US" altLang="zh-CN" sz="2800">
                <a:solidFill>
                  <a:srgbClr val="445437"/>
                </a:solidFill>
                <a:latin typeface="Times New Roman" panose="02020603050405020304" pitchFamily="18" charset="0"/>
                <a:cs typeface="Times New Roman" panose="02020603050405020304" pitchFamily="18" charset="0"/>
              </a:rPr>
              <a:t>enalty is incurred. These two costs are calculated for each product of all </a:t>
            </a:r>
            <a:r>
              <a:rPr lang="en-US" altLang="zh-CN" sz="2800" b="1">
                <a:solidFill>
                  <a:srgbClr val="445437"/>
                </a:solidFill>
                <a:latin typeface="Times New Roman" panose="02020603050405020304" pitchFamily="18" charset="0"/>
                <a:cs typeface="Times New Roman" panose="02020603050405020304" pitchFamily="18" charset="0"/>
              </a:rPr>
              <a:t>s</a:t>
            </a:r>
            <a:r>
              <a:rPr lang="en-US" altLang="zh-CN" sz="2800">
                <a:solidFill>
                  <a:srgbClr val="445437"/>
                </a:solidFill>
                <a:latin typeface="Times New Roman" panose="02020603050405020304" pitchFamily="18" charset="0"/>
                <a:cs typeface="Times New Roman" panose="02020603050405020304" pitchFamily="18" charset="0"/>
              </a:rPr>
              <a:t>izes and </a:t>
            </a:r>
            <a:r>
              <a:rPr lang="en-US" altLang="zh-CN" sz="2800" b="1">
                <a:solidFill>
                  <a:srgbClr val="445437"/>
                </a:solidFill>
                <a:latin typeface="Times New Roman" panose="02020603050405020304" pitchFamily="18" charset="0"/>
                <a:cs typeface="Times New Roman" panose="02020603050405020304" pitchFamily="18" charset="0"/>
              </a:rPr>
              <a:t>m</a:t>
            </a:r>
            <a:r>
              <a:rPr lang="en-US" altLang="zh-CN" sz="2800">
                <a:solidFill>
                  <a:srgbClr val="445437"/>
                </a:solidFill>
                <a:latin typeface="Times New Roman" panose="02020603050405020304" pitchFamily="18" charset="0"/>
                <a:cs typeface="Times New Roman" panose="02020603050405020304" pitchFamily="18" charset="0"/>
              </a:rPr>
              <a:t>aterials, and their total is </a:t>
            </a:r>
            <a:r>
              <a:rPr lang="en-US" altLang="zh-CN" sz="2800" b="1">
                <a:solidFill>
                  <a:srgbClr val="445437"/>
                </a:solidFill>
                <a:latin typeface="Times New Roman" panose="02020603050405020304" pitchFamily="18" charset="0"/>
                <a:cs typeface="Times New Roman" panose="02020603050405020304" pitchFamily="18" charset="0"/>
              </a:rPr>
              <a:t>summed up</a:t>
            </a:r>
            <a:r>
              <a:rPr lang="en-US" altLang="zh-CN" sz="2800">
                <a:solidFill>
                  <a:srgbClr val="445437"/>
                </a:solidFill>
                <a:latin typeface="Times New Roman" panose="02020603050405020304" pitchFamily="18" charset="0"/>
                <a:cs typeface="Times New Roman" panose="02020603050405020304" pitchFamily="18" charset="0"/>
              </a:rPr>
              <a:t>. </a:t>
            </a:r>
            <a:r>
              <a:rPr lang="en-US" altLang="zh-CN" sz="2800" b="1">
                <a:solidFill>
                  <a:srgbClr val="445437"/>
                </a:solidFill>
                <a:latin typeface="Times New Roman" panose="02020603050405020304" pitchFamily="18" charset="0"/>
                <a:cs typeface="Times New Roman" panose="02020603050405020304" pitchFamily="18" charset="0"/>
              </a:rPr>
              <a:t>Minimizing this total cost and penalty is our optimization objective.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95885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- 2 </a:t>
            </a:r>
            <a:r>
              <a:rPr lang="en-US" altLang="zh-CN" sz="2400">
                <a:latin typeface="Times New Roman" panose="02020603050405020304" pitchFamily="18" charset="0"/>
                <a:cs typeface="Times New Roman" panose="02020603050405020304" pitchFamily="18" charset="0"/>
                <a:sym typeface="+mn-ea"/>
              </a:rPr>
              <a:t>Constraints</a:t>
            </a:r>
            <a:endParaRPr lang="en-US" altLang="zh-CN"/>
          </a:p>
          <a:p>
            <a:endParaRPr lang="zh-CN" altLang="en-US" sz="2400" dirty="0">
              <a:ea typeface="+mn-ea"/>
              <a:cs typeface="+mn-ea"/>
            </a:endParaRPr>
          </a:p>
        </p:txBody>
      </p:sp>
      <p:sp>
        <p:nvSpPr>
          <p:cNvPr id="3" name="文本框 2"/>
          <p:cNvSpPr txBox="1"/>
          <p:nvPr/>
        </p:nvSpPr>
        <p:spPr>
          <a:xfrm>
            <a:off x="832485" y="946785"/>
            <a:ext cx="9328150" cy="922020"/>
          </a:xfrm>
          <a:prstGeom prst="rect">
            <a:avLst/>
          </a:prstGeom>
          <a:solidFill>
            <a:srgbClr val="445437"/>
          </a:solidFill>
        </p:spPr>
        <p:txBody>
          <a:bodyPr wrap="square" rtlCol="0">
            <a:spAutoFit/>
          </a:bodyPr>
          <a:lstStyle/>
          <a:p>
            <a:r>
              <a:rPr lang="en-US" altLang="zh-CN" sz="5400" b="1">
                <a:solidFill>
                  <a:srgbClr val="FFCC00"/>
                </a:solidFill>
                <a:latin typeface="Times New Roman" panose="02020603050405020304" pitchFamily="18" charset="0"/>
                <a:cs typeface="Times New Roman" panose="02020603050405020304" pitchFamily="18" charset="0"/>
              </a:rPr>
              <a:t>C</a:t>
            </a:r>
            <a:r>
              <a:rPr lang="en-US" altLang="zh-CN" sz="3600" b="1">
                <a:solidFill>
                  <a:srgbClr val="FFCC00"/>
                </a:solidFill>
                <a:latin typeface="Times New Roman" panose="02020603050405020304" pitchFamily="18" charset="0"/>
                <a:cs typeface="Times New Roman" panose="02020603050405020304" pitchFamily="18" charset="0"/>
              </a:rPr>
              <a:t>apacity Limits of Each Production Line</a:t>
            </a:r>
          </a:p>
        </p:txBody>
      </p:sp>
      <p:sp>
        <p:nvSpPr>
          <p:cNvPr id="4" name="文本框 3"/>
          <p:cNvSpPr txBox="1"/>
          <p:nvPr/>
        </p:nvSpPr>
        <p:spPr>
          <a:xfrm>
            <a:off x="832485" y="2004060"/>
            <a:ext cx="7963535" cy="1198880"/>
          </a:xfrm>
          <a:prstGeom prst="rect">
            <a:avLst/>
          </a:prstGeom>
          <a:noFill/>
        </p:spPr>
        <p:txBody>
          <a:bodyPr wrap="square" rtlCol="0">
            <a:spAutoFit/>
          </a:bodyPr>
          <a:lstStyle/>
          <a:p>
            <a:pPr algn="just"/>
            <a:r>
              <a:rPr lang="en-US" altLang="zh-CN" sz="2400">
                <a:solidFill>
                  <a:srgbClr val="445437"/>
                </a:solidFill>
                <a:latin typeface="Times New Roman" panose="02020603050405020304" pitchFamily="18" charset="0"/>
                <a:cs typeface="Times New Roman" panose="02020603050405020304" pitchFamily="18" charset="0"/>
              </a:rPr>
              <a:t>At any shift, the Exact Production Schedule cannot allocate a production quantity on any production line that exceeds its capacity limit for a specific product's specification and material.</a:t>
            </a:r>
          </a:p>
        </p:txBody>
      </p:sp>
      <p:grpSp>
        <p:nvGrpSpPr>
          <p:cNvPr id="106" name="组合 105"/>
          <p:cNvGrpSpPr/>
          <p:nvPr/>
        </p:nvGrpSpPr>
        <p:grpSpPr>
          <a:xfrm>
            <a:off x="321945" y="3399155"/>
            <a:ext cx="2837728" cy="3475807"/>
            <a:chOff x="11419" y="3699"/>
            <a:chExt cx="7181" cy="9514"/>
          </a:xfrm>
        </p:grpSpPr>
        <p:sp>
          <p:nvSpPr>
            <p:cNvPr id="107" name="矩形 106"/>
            <p:cNvSpPr/>
            <p:nvPr/>
          </p:nvSpPr>
          <p:spPr>
            <a:xfrm>
              <a:off x="13524" y="3699"/>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矩形 107"/>
            <p:cNvSpPr/>
            <p:nvPr/>
          </p:nvSpPr>
          <p:spPr>
            <a:xfrm>
              <a:off x="13247" y="4053"/>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矩形 108"/>
            <p:cNvSpPr/>
            <p:nvPr/>
          </p:nvSpPr>
          <p:spPr>
            <a:xfrm>
              <a:off x="12957" y="4376"/>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矩形 109"/>
            <p:cNvSpPr/>
            <p:nvPr/>
          </p:nvSpPr>
          <p:spPr>
            <a:xfrm>
              <a:off x="12649" y="4727"/>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矩形 110"/>
            <p:cNvSpPr/>
            <p:nvPr/>
          </p:nvSpPr>
          <p:spPr>
            <a:xfrm>
              <a:off x="12449" y="5000"/>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椭圆 111"/>
            <p:cNvSpPr/>
            <p:nvPr/>
          </p:nvSpPr>
          <p:spPr>
            <a:xfrm>
              <a:off x="14332" y="5622"/>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椭圆 112"/>
            <p:cNvSpPr/>
            <p:nvPr/>
          </p:nvSpPr>
          <p:spPr>
            <a:xfrm>
              <a:off x="14332"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椭圆 113"/>
            <p:cNvSpPr/>
            <p:nvPr/>
          </p:nvSpPr>
          <p:spPr>
            <a:xfrm>
              <a:off x="15707"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椭圆 114"/>
            <p:cNvSpPr/>
            <p:nvPr/>
          </p:nvSpPr>
          <p:spPr>
            <a:xfrm>
              <a:off x="15707" y="811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椭圆 115"/>
            <p:cNvSpPr/>
            <p:nvPr/>
          </p:nvSpPr>
          <p:spPr>
            <a:xfrm>
              <a:off x="1570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椭圆 116"/>
            <p:cNvSpPr/>
            <p:nvPr/>
          </p:nvSpPr>
          <p:spPr>
            <a:xfrm>
              <a:off x="1295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椭圆 117"/>
            <p:cNvSpPr/>
            <p:nvPr/>
          </p:nvSpPr>
          <p:spPr>
            <a:xfrm>
              <a:off x="12957" y="687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椭圆 118"/>
            <p:cNvSpPr/>
            <p:nvPr/>
          </p:nvSpPr>
          <p:spPr>
            <a:xfrm>
              <a:off x="12957" y="811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椭圆 119"/>
            <p:cNvSpPr/>
            <p:nvPr/>
          </p:nvSpPr>
          <p:spPr>
            <a:xfrm>
              <a:off x="14332" y="8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椭圆 120"/>
            <p:cNvSpPr/>
            <p:nvPr/>
          </p:nvSpPr>
          <p:spPr>
            <a:xfrm>
              <a:off x="12957" y="935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椭圆 121"/>
            <p:cNvSpPr/>
            <p:nvPr/>
          </p:nvSpPr>
          <p:spPr>
            <a:xfrm>
              <a:off x="12957" y="1059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椭圆 122"/>
            <p:cNvSpPr/>
            <p:nvPr/>
          </p:nvSpPr>
          <p:spPr>
            <a:xfrm>
              <a:off x="14332" y="939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椭圆 123"/>
            <p:cNvSpPr/>
            <p:nvPr/>
          </p:nvSpPr>
          <p:spPr>
            <a:xfrm>
              <a:off x="14332" y="1063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椭圆 124"/>
            <p:cNvSpPr/>
            <p:nvPr/>
          </p:nvSpPr>
          <p:spPr>
            <a:xfrm>
              <a:off x="15707" y="939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椭圆 125"/>
            <p:cNvSpPr/>
            <p:nvPr/>
          </p:nvSpPr>
          <p:spPr>
            <a:xfrm>
              <a:off x="15707" y="1063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文本框 126"/>
            <p:cNvSpPr txBox="1"/>
            <p:nvPr/>
          </p:nvSpPr>
          <p:spPr>
            <a:xfrm>
              <a:off x="14008" y="11774"/>
              <a:ext cx="1332" cy="1439"/>
            </a:xfrm>
            <a:prstGeom prst="rect">
              <a:avLst/>
            </a:prstGeom>
            <a:solidFill>
              <a:srgbClr val="445437"/>
            </a:solidFill>
          </p:spPr>
          <p:txBody>
            <a:bodyPr wrap="square" rtlCol="0" anchor="t">
              <a:noAutofit/>
            </a:bodyPr>
            <a:lstStyle/>
            <a:p>
              <a:pPr algn="ctr"/>
              <a:r>
                <a:rPr lang="en-US" altLang="zh-CN" sz="3200" b="1">
                  <a:solidFill>
                    <a:srgbClr val="FFCC00"/>
                  </a:solidFill>
                  <a:latin typeface="Times New Roman" panose="02020603050405020304" pitchFamily="18" charset="0"/>
                  <a:cs typeface="Times New Roman" panose="02020603050405020304" pitchFamily="18" charset="0"/>
                  <a:sym typeface="+mn-ea"/>
                </a:rPr>
                <a:t>M</a:t>
              </a:r>
            </a:p>
          </p:txBody>
        </p:sp>
        <p:sp>
          <p:nvSpPr>
            <p:cNvPr id="128" name="文本框 127"/>
            <p:cNvSpPr txBox="1"/>
            <p:nvPr/>
          </p:nvSpPr>
          <p:spPr>
            <a:xfrm>
              <a:off x="11419" y="7311"/>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129" name="文本框 128"/>
            <p:cNvSpPr txBox="1"/>
            <p:nvPr/>
          </p:nvSpPr>
          <p:spPr>
            <a:xfrm>
              <a:off x="17636" y="10961"/>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grpSp>
      <p:sp>
        <p:nvSpPr>
          <p:cNvPr id="130" name="文本框 129"/>
          <p:cNvSpPr txBox="1"/>
          <p:nvPr/>
        </p:nvSpPr>
        <p:spPr>
          <a:xfrm>
            <a:off x="3159760" y="4766945"/>
            <a:ext cx="207835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X(s,m,l,t)</a:t>
            </a:r>
          </a:p>
        </p:txBody>
      </p:sp>
      <p:grpSp>
        <p:nvGrpSpPr>
          <p:cNvPr id="5" name="组合 4"/>
          <p:cNvGrpSpPr/>
          <p:nvPr/>
        </p:nvGrpSpPr>
        <p:grpSpPr>
          <a:xfrm>
            <a:off x="9039860" y="3386455"/>
            <a:ext cx="2837728" cy="3475807"/>
            <a:chOff x="11419" y="3699"/>
            <a:chExt cx="7181" cy="9514"/>
          </a:xfrm>
        </p:grpSpPr>
        <p:sp>
          <p:nvSpPr>
            <p:cNvPr id="6" name="矩形 5"/>
            <p:cNvSpPr/>
            <p:nvPr/>
          </p:nvSpPr>
          <p:spPr>
            <a:xfrm>
              <a:off x="13524" y="3699"/>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13247" y="4053"/>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p:cNvSpPr/>
            <p:nvPr/>
          </p:nvSpPr>
          <p:spPr>
            <a:xfrm>
              <a:off x="12957" y="4376"/>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12649" y="4727"/>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0"/>
            <p:cNvSpPr/>
            <p:nvPr/>
          </p:nvSpPr>
          <p:spPr>
            <a:xfrm>
              <a:off x="12449" y="5000"/>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 31"/>
            <p:cNvSpPr/>
            <p:nvPr/>
          </p:nvSpPr>
          <p:spPr>
            <a:xfrm>
              <a:off x="14332" y="5622"/>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椭圆 32"/>
            <p:cNvSpPr/>
            <p:nvPr/>
          </p:nvSpPr>
          <p:spPr>
            <a:xfrm>
              <a:off x="14332"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椭圆 33"/>
            <p:cNvSpPr/>
            <p:nvPr/>
          </p:nvSpPr>
          <p:spPr>
            <a:xfrm>
              <a:off x="15707"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椭圆 34"/>
            <p:cNvSpPr/>
            <p:nvPr/>
          </p:nvSpPr>
          <p:spPr>
            <a:xfrm>
              <a:off x="15707" y="811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椭圆 35"/>
            <p:cNvSpPr/>
            <p:nvPr/>
          </p:nvSpPr>
          <p:spPr>
            <a:xfrm>
              <a:off x="1570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椭圆 36"/>
            <p:cNvSpPr/>
            <p:nvPr/>
          </p:nvSpPr>
          <p:spPr>
            <a:xfrm>
              <a:off x="1295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p:cNvSpPr/>
            <p:nvPr/>
          </p:nvSpPr>
          <p:spPr>
            <a:xfrm>
              <a:off x="12957" y="687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椭圆 38"/>
            <p:cNvSpPr/>
            <p:nvPr/>
          </p:nvSpPr>
          <p:spPr>
            <a:xfrm>
              <a:off x="12957" y="811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椭圆 39"/>
            <p:cNvSpPr/>
            <p:nvPr/>
          </p:nvSpPr>
          <p:spPr>
            <a:xfrm>
              <a:off x="14332" y="8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12957" y="935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椭圆 41"/>
            <p:cNvSpPr/>
            <p:nvPr/>
          </p:nvSpPr>
          <p:spPr>
            <a:xfrm>
              <a:off x="12957" y="1059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椭圆 42"/>
            <p:cNvSpPr/>
            <p:nvPr/>
          </p:nvSpPr>
          <p:spPr>
            <a:xfrm>
              <a:off x="14332" y="939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椭圆 43"/>
            <p:cNvSpPr/>
            <p:nvPr/>
          </p:nvSpPr>
          <p:spPr>
            <a:xfrm>
              <a:off x="14332" y="1063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椭圆 44"/>
            <p:cNvSpPr/>
            <p:nvPr/>
          </p:nvSpPr>
          <p:spPr>
            <a:xfrm>
              <a:off x="15707" y="939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p:cNvSpPr/>
            <p:nvPr/>
          </p:nvSpPr>
          <p:spPr>
            <a:xfrm>
              <a:off x="15707" y="1063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14008" y="11774"/>
              <a:ext cx="1332" cy="1439"/>
            </a:xfrm>
            <a:prstGeom prst="rect">
              <a:avLst/>
            </a:prstGeom>
            <a:solidFill>
              <a:srgbClr val="445437"/>
            </a:solidFill>
          </p:spPr>
          <p:txBody>
            <a:bodyPr wrap="square" rtlCol="0" anchor="t">
              <a:noAutofit/>
            </a:bodyPr>
            <a:lstStyle/>
            <a:p>
              <a:pPr algn="ctr"/>
              <a:r>
                <a:rPr lang="en-US" altLang="zh-CN" sz="3200" b="1">
                  <a:solidFill>
                    <a:srgbClr val="FFCC00"/>
                  </a:solidFill>
                  <a:latin typeface="Times New Roman" panose="02020603050405020304" pitchFamily="18" charset="0"/>
                  <a:cs typeface="Times New Roman" panose="02020603050405020304" pitchFamily="18" charset="0"/>
                  <a:sym typeface="+mn-ea"/>
                </a:rPr>
                <a:t>M</a:t>
              </a:r>
            </a:p>
          </p:txBody>
        </p:sp>
        <p:sp>
          <p:nvSpPr>
            <p:cNvPr id="48" name="文本框 47"/>
            <p:cNvSpPr txBox="1"/>
            <p:nvPr/>
          </p:nvSpPr>
          <p:spPr>
            <a:xfrm>
              <a:off x="11419" y="7311"/>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49" name="文本框 48"/>
            <p:cNvSpPr txBox="1"/>
            <p:nvPr/>
          </p:nvSpPr>
          <p:spPr>
            <a:xfrm>
              <a:off x="17636" y="10961"/>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grpSp>
      <p:sp>
        <p:nvSpPr>
          <p:cNvPr id="50" name="文本框 49"/>
          <p:cNvSpPr txBox="1"/>
          <p:nvPr/>
        </p:nvSpPr>
        <p:spPr>
          <a:xfrm>
            <a:off x="7117715" y="4766945"/>
            <a:ext cx="192214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C(s,m,l)</a:t>
            </a:r>
          </a:p>
        </p:txBody>
      </p:sp>
      <p:sp>
        <p:nvSpPr>
          <p:cNvPr id="51" name="文本框 50"/>
          <p:cNvSpPr txBox="1"/>
          <p:nvPr/>
        </p:nvSpPr>
        <p:spPr>
          <a:xfrm>
            <a:off x="5658485" y="4559935"/>
            <a:ext cx="1043305" cy="1014730"/>
          </a:xfrm>
          <a:prstGeom prst="rect">
            <a:avLst/>
          </a:prstGeom>
          <a:noFill/>
        </p:spPr>
        <p:txBody>
          <a:bodyPr wrap="square" rtlCol="0">
            <a:spAutoFit/>
          </a:bodyPr>
          <a:lstStyle/>
          <a:p>
            <a:pPr algn="ctr"/>
            <a:r>
              <a:rPr lang="en-US" altLang="zh-CN" sz="6000" b="1">
                <a:solidFill>
                  <a:srgbClr val="445437"/>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95885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- 2 </a:t>
            </a:r>
            <a:r>
              <a:rPr lang="en-US" altLang="zh-CN" sz="2400">
                <a:latin typeface="Times New Roman" panose="02020603050405020304" pitchFamily="18" charset="0"/>
                <a:cs typeface="Times New Roman" panose="02020603050405020304" pitchFamily="18" charset="0"/>
                <a:sym typeface="+mn-ea"/>
              </a:rPr>
              <a:t>Constraints</a:t>
            </a:r>
            <a:endParaRPr lang="en-US" altLang="zh-CN"/>
          </a:p>
          <a:p>
            <a:endParaRPr lang="zh-CN" altLang="en-US" sz="2400" dirty="0">
              <a:ea typeface="+mn-ea"/>
              <a:cs typeface="+mn-ea"/>
            </a:endParaRPr>
          </a:p>
        </p:txBody>
      </p:sp>
      <p:sp>
        <p:nvSpPr>
          <p:cNvPr id="3" name="文本框 2"/>
          <p:cNvSpPr txBox="1"/>
          <p:nvPr/>
        </p:nvSpPr>
        <p:spPr>
          <a:xfrm>
            <a:off x="644525" y="946785"/>
            <a:ext cx="7445375" cy="1753235"/>
          </a:xfrm>
          <a:prstGeom prst="rect">
            <a:avLst/>
          </a:prstGeom>
          <a:solidFill>
            <a:srgbClr val="445437"/>
          </a:solidFill>
        </p:spPr>
        <p:txBody>
          <a:bodyPr wrap="square" rtlCol="0">
            <a:spAutoFit/>
          </a:bodyPr>
          <a:lstStyle/>
          <a:p>
            <a:r>
              <a:rPr lang="en-US" altLang="zh-CN" sz="3600" b="1">
                <a:solidFill>
                  <a:srgbClr val="FFCC00"/>
                </a:solidFill>
                <a:latin typeface="Times New Roman" panose="02020603050405020304" pitchFamily="18" charset="0"/>
                <a:cs typeface="Times New Roman" panose="02020603050405020304" pitchFamily="18" charset="0"/>
              </a:rPr>
              <a:t>Production lines cannot produce </a:t>
            </a:r>
          </a:p>
          <a:p>
            <a:r>
              <a:rPr lang="en-US" altLang="zh-CN" sz="3600" b="1">
                <a:solidFill>
                  <a:srgbClr val="FFCC00"/>
                </a:solidFill>
                <a:latin typeface="Times New Roman" panose="02020603050405020304" pitchFamily="18" charset="0"/>
                <a:cs typeface="Times New Roman" panose="02020603050405020304" pitchFamily="18" charset="0"/>
              </a:rPr>
              <a:t>products of different sizes </a:t>
            </a:r>
          </a:p>
          <a:p>
            <a:r>
              <a:rPr lang="en-US" altLang="zh-CN" sz="3600" b="1">
                <a:solidFill>
                  <a:srgbClr val="FFCC00"/>
                </a:solidFill>
                <a:latin typeface="Times New Roman" panose="02020603050405020304" pitchFamily="18" charset="0"/>
                <a:cs typeface="Times New Roman" panose="02020603050405020304" pitchFamily="18" charset="0"/>
              </a:rPr>
              <a:t>simultaneously.</a:t>
            </a:r>
          </a:p>
        </p:txBody>
      </p:sp>
      <p:sp>
        <p:nvSpPr>
          <p:cNvPr id="130" name="文本框 129"/>
          <p:cNvSpPr txBox="1"/>
          <p:nvPr/>
        </p:nvSpPr>
        <p:spPr>
          <a:xfrm>
            <a:off x="6969760" y="6201410"/>
            <a:ext cx="207835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X(s,m,l,t)</a:t>
            </a:r>
          </a:p>
        </p:txBody>
      </p:sp>
      <p:sp>
        <p:nvSpPr>
          <p:cNvPr id="9" name="矩形 8"/>
          <p:cNvSpPr/>
          <p:nvPr/>
        </p:nvSpPr>
        <p:spPr>
          <a:xfrm>
            <a:off x="8962390" y="908685"/>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786495" y="1133475"/>
            <a:ext cx="2787015" cy="418147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8602345" y="1338580"/>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8406765" y="1561465"/>
            <a:ext cx="2787015" cy="418147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8279765" y="1734820"/>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9475470" y="212979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9475470" y="29260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0348595" y="29260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0348595" y="37134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10348595" y="21386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8602345" y="21386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8602345" y="29260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8602345" y="37134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9475470" y="372237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8602345" y="45008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8602345" y="52882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p:cNvSpPr/>
          <p:nvPr/>
        </p:nvSpPr>
        <p:spPr>
          <a:xfrm>
            <a:off x="9475470" y="452755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9475470" y="531495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0348595" y="452755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椭圆 25"/>
          <p:cNvSpPr/>
          <p:nvPr/>
        </p:nvSpPr>
        <p:spPr>
          <a:xfrm>
            <a:off x="10348595" y="531495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p:cNvSpPr txBox="1"/>
          <p:nvPr/>
        </p:nvSpPr>
        <p:spPr>
          <a:xfrm>
            <a:off x="9269095" y="6036310"/>
            <a:ext cx="846000" cy="845185"/>
          </a:xfrm>
          <a:prstGeom prst="rect">
            <a:avLst/>
          </a:prstGeom>
          <a:solidFill>
            <a:srgbClr val="445437"/>
          </a:solidFill>
        </p:spPr>
        <p:txBody>
          <a:bodyPr wrap="square" rtlCol="0" anchor="t">
            <a:noAutofit/>
          </a:bodyPr>
          <a:lstStyle/>
          <a:p>
            <a:r>
              <a:rPr lang="en-US" altLang="zh-CN" sz="5400" b="1">
                <a:solidFill>
                  <a:srgbClr val="FFCC00"/>
                </a:solidFill>
                <a:latin typeface="Times New Roman" panose="02020603050405020304" pitchFamily="18" charset="0"/>
                <a:cs typeface="Times New Roman" panose="02020603050405020304" pitchFamily="18" charset="0"/>
                <a:sym typeface="+mn-ea"/>
              </a:rPr>
              <a:t>M</a:t>
            </a:r>
          </a:p>
        </p:txBody>
      </p:sp>
      <p:sp>
        <p:nvSpPr>
          <p:cNvPr id="52" name="文本框 51"/>
          <p:cNvSpPr txBox="1"/>
          <p:nvPr/>
        </p:nvSpPr>
        <p:spPr>
          <a:xfrm>
            <a:off x="7625715" y="3202305"/>
            <a:ext cx="540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S</a:t>
            </a:r>
          </a:p>
        </p:txBody>
      </p:sp>
      <p:sp>
        <p:nvSpPr>
          <p:cNvPr id="53" name="文本框 52"/>
          <p:cNvSpPr txBox="1"/>
          <p:nvPr/>
        </p:nvSpPr>
        <p:spPr>
          <a:xfrm>
            <a:off x="11573510" y="5520055"/>
            <a:ext cx="612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L</a:t>
            </a:r>
          </a:p>
        </p:txBody>
      </p:sp>
      <p:sp>
        <p:nvSpPr>
          <p:cNvPr id="54" name="文本框 53"/>
          <p:cNvSpPr txBox="1"/>
          <p:nvPr/>
        </p:nvSpPr>
        <p:spPr>
          <a:xfrm>
            <a:off x="9121775" y="1656715"/>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55" name="文本框 54"/>
          <p:cNvSpPr txBox="1"/>
          <p:nvPr/>
        </p:nvSpPr>
        <p:spPr>
          <a:xfrm>
            <a:off x="9999345" y="3286125"/>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56" name="文本框 55"/>
          <p:cNvSpPr txBox="1"/>
          <p:nvPr/>
        </p:nvSpPr>
        <p:spPr>
          <a:xfrm>
            <a:off x="9121775" y="4109720"/>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57" name="文本框 56"/>
          <p:cNvSpPr txBox="1"/>
          <p:nvPr/>
        </p:nvSpPr>
        <p:spPr>
          <a:xfrm>
            <a:off x="8279765" y="4073525"/>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58" name="文本框 57"/>
          <p:cNvSpPr txBox="1"/>
          <p:nvPr/>
        </p:nvSpPr>
        <p:spPr>
          <a:xfrm>
            <a:off x="8279765" y="4887595"/>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59" name="文本框 58"/>
          <p:cNvSpPr txBox="1"/>
          <p:nvPr/>
        </p:nvSpPr>
        <p:spPr>
          <a:xfrm>
            <a:off x="9121775" y="4935855"/>
            <a:ext cx="1067435" cy="980440"/>
          </a:xfrm>
          <a:prstGeom prst="rect">
            <a:avLst/>
          </a:prstGeom>
          <a:noFill/>
        </p:spPr>
        <p:txBody>
          <a:bodyPr wrap="square" rtlCol="0">
            <a:noAutofit/>
          </a:bodyPr>
          <a:lstStyle/>
          <a:p>
            <a:pPr algn="ctr"/>
            <a:r>
              <a:rPr lang="zh-CN" altLang="en-US" sz="7200">
                <a:solidFill>
                  <a:srgbClr val="FFCC00"/>
                </a:solidFill>
                <a:latin typeface="Times New Roman" panose="02020603050405020304" pitchFamily="18" charset="0"/>
              </a:rPr>
              <a:t>×</a:t>
            </a:r>
          </a:p>
        </p:txBody>
      </p:sp>
      <p:sp>
        <p:nvSpPr>
          <p:cNvPr id="60" name="文本框 59"/>
          <p:cNvSpPr txBox="1"/>
          <p:nvPr/>
        </p:nvSpPr>
        <p:spPr>
          <a:xfrm>
            <a:off x="648335" y="3680460"/>
            <a:ext cx="6736080" cy="1766570"/>
          </a:xfrm>
          <a:prstGeom prst="rect">
            <a:avLst/>
          </a:prstGeom>
          <a:noFill/>
        </p:spPr>
        <p:txBody>
          <a:bodyPr wrap="square" rtlCol="0">
            <a:noAutofit/>
          </a:bodyPr>
          <a:lstStyle/>
          <a:p>
            <a:pPr algn="just"/>
            <a:r>
              <a:rPr lang="en-US" altLang="zh-CN" sz="2800" dirty="0">
                <a:solidFill>
                  <a:srgbClr val="445437"/>
                </a:solidFill>
                <a:latin typeface="Times New Roman" panose="02020603050405020304" pitchFamily="18" charset="0"/>
                <a:cs typeface="Times New Roman" panose="02020603050405020304" pitchFamily="18" charset="0"/>
              </a:rPr>
              <a:t>That is, the </a:t>
            </a:r>
            <a:r>
              <a:rPr lang="en-US" altLang="zh-CN" sz="2800" dirty="0">
                <a:solidFill>
                  <a:srgbClr val="445437"/>
                </a:solidFill>
                <a:latin typeface="Times New Roman" panose="02020603050405020304" pitchFamily="18" charset="0"/>
                <a:cs typeface="Times New Roman" panose="02020603050405020304" pitchFamily="18" charset="0"/>
                <a:sym typeface="+mn-ea"/>
              </a:rPr>
              <a:t>exact production schedule</a:t>
            </a:r>
            <a:r>
              <a:rPr lang="en-US" altLang="zh-CN" sz="2800" dirty="0">
                <a:solidFill>
                  <a:srgbClr val="445437"/>
                </a:solidFill>
                <a:latin typeface="Times New Roman" panose="02020603050405020304" pitchFamily="18" charset="0"/>
                <a:cs typeface="Times New Roman" panose="02020603050405020304" pitchFamily="18" charset="0"/>
              </a:rPr>
              <a:t> </a:t>
            </a:r>
          </a:p>
          <a:p>
            <a:pPr algn="just"/>
            <a:r>
              <a:rPr lang="en-US" altLang="zh-CN" sz="2800" dirty="0">
                <a:solidFill>
                  <a:srgbClr val="445437"/>
                </a:solidFill>
                <a:latin typeface="Times New Roman" panose="02020603050405020304" pitchFamily="18" charset="0"/>
                <a:cs typeface="Times New Roman" panose="02020603050405020304" pitchFamily="18" charset="0"/>
              </a:rPr>
              <a:t>matrix </a:t>
            </a:r>
            <a:r>
              <a:rPr lang="en-US" altLang="zh-CN" sz="2800" b="1" dirty="0">
                <a:solidFill>
                  <a:srgbClr val="445437"/>
                </a:solidFill>
                <a:latin typeface="Times New Roman" panose="02020603050405020304" pitchFamily="18" charset="0"/>
                <a:cs typeface="Times New Roman" panose="02020603050405020304" pitchFamily="18" charset="0"/>
                <a:sym typeface="+mn-ea"/>
              </a:rPr>
              <a:t>X(</a:t>
            </a:r>
            <a:r>
              <a:rPr lang="en-US" altLang="zh-CN" sz="2800" b="1" dirty="0" err="1">
                <a:solidFill>
                  <a:srgbClr val="445437"/>
                </a:solidFill>
                <a:latin typeface="Times New Roman" panose="02020603050405020304" pitchFamily="18" charset="0"/>
                <a:cs typeface="Times New Roman" panose="02020603050405020304" pitchFamily="18" charset="0"/>
                <a:sym typeface="+mn-ea"/>
              </a:rPr>
              <a:t>s,m,l,t</a:t>
            </a:r>
            <a:r>
              <a:rPr lang="en-US" altLang="zh-CN" sz="2800" b="1" dirty="0">
                <a:solidFill>
                  <a:srgbClr val="445437"/>
                </a:solidFill>
                <a:latin typeface="Times New Roman" panose="02020603050405020304" pitchFamily="18" charset="0"/>
                <a:cs typeface="Times New Roman" panose="02020603050405020304" pitchFamily="18" charset="0"/>
                <a:sym typeface="+mn-ea"/>
              </a:rPr>
              <a:t>)</a:t>
            </a:r>
            <a:r>
              <a:rPr lang="en-US" altLang="zh-CN" sz="2800" dirty="0">
                <a:solidFill>
                  <a:srgbClr val="445437"/>
                </a:solidFill>
                <a:latin typeface="Times New Roman" panose="02020603050405020304" pitchFamily="18" charset="0"/>
                <a:cs typeface="Times New Roman" panose="02020603050405020304" pitchFamily="18" charset="0"/>
                <a:sym typeface="+mn-ea"/>
              </a:rPr>
              <a:t> </a:t>
            </a:r>
            <a:r>
              <a:rPr lang="en-US" altLang="zh-CN" sz="2800" dirty="0">
                <a:solidFill>
                  <a:srgbClr val="445437"/>
                </a:solidFill>
                <a:latin typeface="Times New Roman" panose="02020603050405020304" pitchFamily="18" charset="0"/>
                <a:cs typeface="Times New Roman" panose="02020603050405020304" pitchFamily="18" charset="0"/>
              </a:rPr>
              <a:t>for each shift </a:t>
            </a:r>
          </a:p>
          <a:p>
            <a:pPr algn="just"/>
            <a:r>
              <a:rPr lang="en-US" altLang="zh-CN" sz="2800" dirty="0">
                <a:solidFill>
                  <a:srgbClr val="445437"/>
                </a:solidFill>
                <a:latin typeface="Times New Roman" panose="02020603050405020304" pitchFamily="18" charset="0"/>
                <a:cs typeface="Times New Roman" panose="02020603050405020304" pitchFamily="18" charset="0"/>
              </a:rPr>
              <a:t>should have </a:t>
            </a:r>
            <a:r>
              <a:rPr lang="en-US" altLang="zh-CN" sz="2800" b="1" dirty="0">
                <a:solidFill>
                  <a:srgbClr val="445437"/>
                </a:solidFill>
                <a:latin typeface="Times New Roman" panose="02020603050405020304" pitchFamily="18" charset="0"/>
                <a:cs typeface="Times New Roman" panose="02020603050405020304" pitchFamily="18" charset="0"/>
              </a:rPr>
              <a:t>only one non-zero row</a:t>
            </a:r>
            <a:r>
              <a:rPr lang="en-US" altLang="zh-CN" sz="2800" dirty="0">
                <a:solidFill>
                  <a:srgbClr val="445437"/>
                </a:solidFill>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lecturer:08022405</a:t>
            </a:r>
            <a:r>
              <a:rPr lang="zh-CN" altLang="en-US" sz="2800"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邓卓霖</a:t>
            </a:r>
            <a:endParaRPr lang="zh-CN" altLang="en-US" sz="2800" dirty="0"/>
          </a:p>
        </p:txBody>
      </p:sp>
      <p:sp>
        <p:nvSpPr>
          <p:cNvPr id="4" name="日期占位符 3"/>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dirty="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450850" y="1405920"/>
            <a:ext cx="6096000" cy="26468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b="1" i="0" u="none" strike="noStrike" kern="1200" cap="none" spc="0" normalizeH="0" baseline="0" noProof="0" dirty="0">
                <a:ln w="6600">
                  <a:solidFill>
                    <a:srgbClr val="FFCC00"/>
                  </a:solidFill>
                  <a:prstDash val="solid"/>
                </a:ln>
                <a:solidFill>
                  <a:srgbClr val="FFCC00">
                    <a:lumMod val="60000"/>
                    <a:lumOff val="40000"/>
                  </a:srgb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02</a:t>
            </a:r>
            <a:endParaRPr kumimoji="0" lang="zh-CN" altLang="en-US" sz="16600" b="1" i="0" u="none" strike="noStrike" kern="1200" cap="none" spc="0" normalizeH="0" baseline="0" noProof="0" dirty="0">
              <a:ln w="6600">
                <a:solidFill>
                  <a:srgbClr val="FFCC00"/>
                </a:solidFill>
                <a:prstDash val="solid"/>
              </a:ln>
              <a:solidFill>
                <a:srgbClr val="FFCC00">
                  <a:lumMod val="60000"/>
                  <a:lumOff val="40000"/>
                </a:srgb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287755" cy="1083438"/>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Algorithms-Transform</a:t>
            </a:r>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graphicFrame>
        <p:nvGraphicFramePr>
          <p:cNvPr id="21" name="对象 20">
            <a:extLst>
              <a:ext uri="{FF2B5EF4-FFF2-40B4-BE49-F238E27FC236}">
                <a16:creationId xmlns:a16="http://schemas.microsoft.com/office/drawing/2014/main" id="{BC78A9EA-C19C-42C8-82BF-9422B6A90FD1}"/>
              </a:ext>
            </a:extLst>
          </p:cNvPr>
          <p:cNvGraphicFramePr>
            <a:graphicFrameLocks noChangeAspect="1"/>
          </p:cNvGraphicFramePr>
          <p:nvPr>
            <p:extLst>
              <p:ext uri="{D42A27DB-BD31-4B8C-83A1-F6EECF244321}">
                <p14:modId xmlns:p14="http://schemas.microsoft.com/office/powerpoint/2010/main" val="2076718480"/>
              </p:ext>
            </p:extLst>
          </p:nvPr>
        </p:nvGraphicFramePr>
        <p:xfrm>
          <a:off x="2841625" y="1043167"/>
          <a:ext cx="6508750" cy="1028074"/>
        </p:xfrm>
        <a:graphic>
          <a:graphicData uri="http://schemas.openxmlformats.org/presentationml/2006/ole">
            <mc:AlternateContent xmlns:mc="http://schemas.openxmlformats.org/markup-compatibility/2006">
              <mc:Choice xmlns:v="urn:schemas-microsoft-com:vml" Requires="v">
                <p:oleObj spid="_x0000_s1118" name="Equation" r:id="rId4" imgW="2171520" imgH="342720" progId="Equation.DSMT4">
                  <p:embed/>
                </p:oleObj>
              </mc:Choice>
              <mc:Fallback>
                <p:oleObj name="Equation" r:id="rId4" imgW="2171520" imgH="342720" progId="Equation.DSMT4">
                  <p:embed/>
                  <p:pic>
                    <p:nvPicPr>
                      <p:cNvPr id="0" name=""/>
                      <p:cNvPicPr/>
                      <p:nvPr/>
                    </p:nvPicPr>
                    <p:blipFill>
                      <a:blip r:embed="rId5"/>
                      <a:stretch>
                        <a:fillRect/>
                      </a:stretch>
                    </p:blipFill>
                    <p:spPr>
                      <a:xfrm>
                        <a:off x="2841625" y="1043167"/>
                        <a:ext cx="6508750" cy="1028074"/>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086B2DCF-213D-4A81-AE7A-625CBC61A7C1}"/>
              </a:ext>
            </a:extLst>
          </p:cNvPr>
          <p:cNvSpPr txBox="1"/>
          <p:nvPr/>
        </p:nvSpPr>
        <p:spPr>
          <a:xfrm>
            <a:off x="1347598" y="2178727"/>
            <a:ext cx="3124200" cy="584775"/>
          </a:xfrm>
          <a:prstGeom prst="rect">
            <a:avLst/>
          </a:prstGeom>
          <a:noFill/>
        </p:spPr>
        <p:txBody>
          <a:bodyPr wrap="square">
            <a:spAutoFit/>
          </a:bodyPr>
          <a:lstStyle/>
          <a:p>
            <a:r>
              <a:rPr lang="en-US" altLang="zh-CN"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(1) Storage Cost</a:t>
            </a:r>
            <a:endParaRPr lang="zh-CN" altLang="en-US"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7" name="图片 26">
            <a:extLst>
              <a:ext uri="{FF2B5EF4-FFF2-40B4-BE49-F238E27FC236}">
                <a16:creationId xmlns:a16="http://schemas.microsoft.com/office/drawing/2014/main" id="{EEF8661C-1B57-4383-B67B-35D3AA72B5EE}"/>
              </a:ext>
            </a:extLst>
          </p:cNvPr>
          <p:cNvPicPr>
            <a:picLocks noChangeAspect="1"/>
          </p:cNvPicPr>
          <p:nvPr/>
        </p:nvPicPr>
        <p:blipFill rotWithShape="1">
          <a:blip r:embed="rId6"/>
          <a:srcRect l="24099" t="4913" r="26360" b="6930"/>
          <a:stretch/>
        </p:blipFill>
        <p:spPr>
          <a:xfrm>
            <a:off x="1033676" y="2908889"/>
            <a:ext cx="3752044" cy="2994034"/>
          </a:xfrm>
          <a:prstGeom prst="rect">
            <a:avLst/>
          </a:prstGeom>
        </p:spPr>
      </p:pic>
      <p:grpSp>
        <p:nvGrpSpPr>
          <p:cNvPr id="32" name="组合 31">
            <a:extLst>
              <a:ext uri="{FF2B5EF4-FFF2-40B4-BE49-F238E27FC236}">
                <a16:creationId xmlns:a16="http://schemas.microsoft.com/office/drawing/2014/main" id="{FE8F287D-39F3-4F48-BA03-F1E47808F08F}"/>
              </a:ext>
            </a:extLst>
          </p:cNvPr>
          <p:cNvGrpSpPr/>
          <p:nvPr/>
        </p:nvGrpSpPr>
        <p:grpSpPr>
          <a:xfrm>
            <a:off x="4776218" y="2560458"/>
            <a:ext cx="7439025" cy="3342465"/>
            <a:chOff x="4776218" y="2560458"/>
            <a:chExt cx="7439025" cy="3342465"/>
          </a:xfrm>
        </p:grpSpPr>
        <p:grpSp>
          <p:nvGrpSpPr>
            <p:cNvPr id="22" name="组合 21">
              <a:extLst>
                <a:ext uri="{FF2B5EF4-FFF2-40B4-BE49-F238E27FC236}">
                  <a16:creationId xmlns:a16="http://schemas.microsoft.com/office/drawing/2014/main" id="{97C53645-FCD0-4599-9B08-4BBB729D48FA}"/>
                </a:ext>
              </a:extLst>
            </p:cNvPr>
            <p:cNvGrpSpPr/>
            <p:nvPr/>
          </p:nvGrpSpPr>
          <p:grpSpPr>
            <a:xfrm>
              <a:off x="5286757" y="2560458"/>
              <a:ext cx="5972555" cy="2226302"/>
              <a:chOff x="702565" y="2463377"/>
              <a:chExt cx="5972555" cy="2226302"/>
            </a:xfrm>
          </p:grpSpPr>
          <p:graphicFrame>
            <p:nvGraphicFramePr>
              <p:cNvPr id="4" name="对象 3">
                <a:extLst>
                  <a:ext uri="{FF2B5EF4-FFF2-40B4-BE49-F238E27FC236}">
                    <a16:creationId xmlns:a16="http://schemas.microsoft.com/office/drawing/2014/main" id="{ABFCD96C-1A1E-4CCA-9D17-838D6E8DDBAB}"/>
                  </a:ext>
                </a:extLst>
              </p:cNvPr>
              <p:cNvGraphicFramePr>
                <a:graphicFrameLocks noChangeAspect="1"/>
              </p:cNvGraphicFramePr>
              <p:nvPr>
                <p:extLst>
                  <p:ext uri="{D42A27DB-BD31-4B8C-83A1-F6EECF244321}">
                    <p14:modId xmlns:p14="http://schemas.microsoft.com/office/powerpoint/2010/main" val="2475826135"/>
                  </p:ext>
                </p:extLst>
              </p:nvPr>
            </p:nvGraphicFramePr>
            <p:xfrm>
              <a:off x="1914144" y="3412051"/>
              <a:ext cx="3549395" cy="1277628"/>
            </p:xfrm>
            <a:graphic>
              <a:graphicData uri="http://schemas.openxmlformats.org/presentationml/2006/ole">
                <mc:AlternateContent xmlns:mc="http://schemas.openxmlformats.org/markup-compatibility/2006">
                  <mc:Choice xmlns:v="urn:schemas-microsoft-com:vml" Requires="v">
                    <p:oleObj spid="_x0000_s1119" name="Equation" r:id="rId7" imgW="1269720" imgH="457200" progId="Equation.DSMT4">
                      <p:embed/>
                    </p:oleObj>
                  </mc:Choice>
                  <mc:Fallback>
                    <p:oleObj name="Equation" r:id="rId7" imgW="1269720" imgH="457200" progId="Equation.DSMT4">
                      <p:embed/>
                      <p:pic>
                        <p:nvPicPr>
                          <p:cNvPr id="0" name=""/>
                          <p:cNvPicPr/>
                          <p:nvPr/>
                        </p:nvPicPr>
                        <p:blipFill>
                          <a:blip r:embed="rId8"/>
                          <a:stretch>
                            <a:fillRect/>
                          </a:stretch>
                        </p:blipFill>
                        <p:spPr>
                          <a:xfrm>
                            <a:off x="1914144" y="3412051"/>
                            <a:ext cx="3549395" cy="127762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4D82654F-5D81-493E-9007-7AE25A4214B4}"/>
                  </a:ext>
                </a:extLst>
              </p:cNvPr>
              <p:cNvGraphicFramePr>
                <a:graphicFrameLocks noChangeAspect="1"/>
              </p:cNvGraphicFramePr>
              <p:nvPr>
                <p:extLst>
                  <p:ext uri="{D42A27DB-BD31-4B8C-83A1-F6EECF244321}">
                    <p14:modId xmlns:p14="http://schemas.microsoft.com/office/powerpoint/2010/main" val="1436863476"/>
                  </p:ext>
                </p:extLst>
              </p:nvPr>
            </p:nvGraphicFramePr>
            <p:xfrm>
              <a:off x="702565" y="2463377"/>
              <a:ext cx="5972555" cy="965623"/>
            </p:xfrm>
            <a:graphic>
              <a:graphicData uri="http://schemas.openxmlformats.org/presentationml/2006/ole">
                <mc:AlternateContent xmlns:mc="http://schemas.openxmlformats.org/markup-compatibility/2006">
                  <mc:Choice xmlns:v="urn:schemas-microsoft-com:vml" Requires="v">
                    <p:oleObj spid="_x0000_s1120" name="Equation" r:id="rId9" imgW="2120760" imgH="342720" progId="Equation.DSMT4">
                      <p:embed/>
                    </p:oleObj>
                  </mc:Choice>
                  <mc:Fallback>
                    <p:oleObj name="Equation" r:id="rId9" imgW="2120760" imgH="342720" progId="Equation.DSMT4">
                      <p:embed/>
                      <p:pic>
                        <p:nvPicPr>
                          <p:cNvPr id="0" name=""/>
                          <p:cNvPicPr/>
                          <p:nvPr/>
                        </p:nvPicPr>
                        <p:blipFill>
                          <a:blip r:embed="rId10"/>
                          <a:stretch>
                            <a:fillRect/>
                          </a:stretch>
                        </p:blipFill>
                        <p:spPr>
                          <a:xfrm>
                            <a:off x="702565" y="2463377"/>
                            <a:ext cx="5972555" cy="965623"/>
                          </a:xfrm>
                          <a:prstGeom prst="rect">
                            <a:avLst/>
                          </a:prstGeom>
                        </p:spPr>
                      </p:pic>
                    </p:oleObj>
                  </mc:Fallback>
                </mc:AlternateContent>
              </a:graphicData>
            </a:graphic>
          </p:graphicFrame>
        </p:grpSp>
        <p:graphicFrame>
          <p:nvGraphicFramePr>
            <p:cNvPr id="31" name="对象 30">
              <a:extLst>
                <a:ext uri="{FF2B5EF4-FFF2-40B4-BE49-F238E27FC236}">
                  <a16:creationId xmlns:a16="http://schemas.microsoft.com/office/drawing/2014/main" id="{0B865A29-392A-4E13-A69F-2FBBE2F7738A}"/>
                </a:ext>
              </a:extLst>
            </p:cNvPr>
            <p:cNvGraphicFramePr>
              <a:graphicFrameLocks noChangeAspect="1"/>
            </p:cNvGraphicFramePr>
            <p:nvPr>
              <p:extLst>
                <p:ext uri="{D42A27DB-BD31-4B8C-83A1-F6EECF244321}">
                  <p14:modId xmlns:p14="http://schemas.microsoft.com/office/powerpoint/2010/main" val="2686189851"/>
                </p:ext>
              </p:extLst>
            </p:nvPr>
          </p:nvGraphicFramePr>
          <p:xfrm>
            <a:off x="4776218" y="4613873"/>
            <a:ext cx="7439025" cy="1289050"/>
          </p:xfrm>
          <a:graphic>
            <a:graphicData uri="http://schemas.openxmlformats.org/presentationml/2006/ole">
              <mc:AlternateContent xmlns:mc="http://schemas.openxmlformats.org/markup-compatibility/2006">
                <mc:Choice xmlns:v="urn:schemas-microsoft-com:vml" Requires="v">
                  <p:oleObj spid="_x0000_s1121" name="Equation" r:id="rId11" imgW="2641320" imgH="457200" progId="Equation.DSMT4">
                    <p:embed/>
                  </p:oleObj>
                </mc:Choice>
                <mc:Fallback>
                  <p:oleObj name="Equation" r:id="rId11" imgW="2641320" imgH="457200" progId="Equation.DSMT4">
                    <p:embed/>
                    <p:pic>
                      <p:nvPicPr>
                        <p:cNvPr id="10" name="对象 9">
                          <a:extLst>
                            <a:ext uri="{FF2B5EF4-FFF2-40B4-BE49-F238E27FC236}">
                              <a16:creationId xmlns:a16="http://schemas.microsoft.com/office/drawing/2014/main" id="{264B14B1-4AAF-446A-A3B1-BE1EEFB92E2D}"/>
                            </a:ext>
                          </a:extLst>
                        </p:cNvPr>
                        <p:cNvPicPr/>
                        <p:nvPr/>
                      </p:nvPicPr>
                      <p:blipFill>
                        <a:blip r:embed="rId12"/>
                        <a:stretch>
                          <a:fillRect/>
                        </a:stretch>
                      </p:blipFill>
                      <p:spPr>
                        <a:xfrm>
                          <a:off x="4776218" y="4613873"/>
                          <a:ext cx="7439025" cy="1289050"/>
                        </a:xfrm>
                        <a:prstGeom prst="rect">
                          <a:avLst/>
                        </a:prstGeom>
                      </p:spPr>
                    </p:pic>
                  </p:oleObj>
                </mc:Fallback>
              </mc:AlternateContent>
            </a:graphicData>
          </a:graphic>
        </p:graphicFrame>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534643" cy="1704121"/>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Algorithms-Transform</a:t>
            </a:r>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graphicFrame>
        <p:nvGraphicFramePr>
          <p:cNvPr id="21" name="对象 20">
            <a:extLst>
              <a:ext uri="{FF2B5EF4-FFF2-40B4-BE49-F238E27FC236}">
                <a16:creationId xmlns:a16="http://schemas.microsoft.com/office/drawing/2014/main" id="{BC78A9EA-C19C-42C8-82BF-9422B6A90FD1}"/>
              </a:ext>
            </a:extLst>
          </p:cNvPr>
          <p:cNvGraphicFramePr>
            <a:graphicFrameLocks noChangeAspect="1"/>
          </p:cNvGraphicFramePr>
          <p:nvPr>
            <p:extLst>
              <p:ext uri="{D42A27DB-BD31-4B8C-83A1-F6EECF244321}">
                <p14:modId xmlns:p14="http://schemas.microsoft.com/office/powerpoint/2010/main" val="1746726652"/>
              </p:ext>
            </p:extLst>
          </p:nvPr>
        </p:nvGraphicFramePr>
        <p:xfrm>
          <a:off x="2841625" y="1043167"/>
          <a:ext cx="6508750" cy="1028074"/>
        </p:xfrm>
        <a:graphic>
          <a:graphicData uri="http://schemas.openxmlformats.org/presentationml/2006/ole">
            <mc:AlternateContent xmlns:mc="http://schemas.openxmlformats.org/markup-compatibility/2006">
              <mc:Choice xmlns:v="urn:schemas-microsoft-com:vml" Requires="v">
                <p:oleObj spid="_x0000_s4183" name="Equation" r:id="rId4" imgW="2171520" imgH="342720" progId="Equation.DSMT4">
                  <p:embed/>
                </p:oleObj>
              </mc:Choice>
              <mc:Fallback>
                <p:oleObj name="Equation" r:id="rId4" imgW="2171520" imgH="342720" progId="Equation.DSMT4">
                  <p:embed/>
                  <p:pic>
                    <p:nvPicPr>
                      <p:cNvPr id="21" name="对象 20">
                        <a:extLst>
                          <a:ext uri="{FF2B5EF4-FFF2-40B4-BE49-F238E27FC236}">
                            <a16:creationId xmlns:a16="http://schemas.microsoft.com/office/drawing/2014/main" id="{BC78A9EA-C19C-42C8-82BF-9422B6A90FD1}"/>
                          </a:ext>
                        </a:extLst>
                      </p:cNvPr>
                      <p:cNvPicPr/>
                      <p:nvPr/>
                    </p:nvPicPr>
                    <p:blipFill>
                      <a:blip r:embed="rId5"/>
                      <a:stretch>
                        <a:fillRect/>
                      </a:stretch>
                    </p:blipFill>
                    <p:spPr>
                      <a:xfrm>
                        <a:off x="2841625" y="1043167"/>
                        <a:ext cx="6508750" cy="1028074"/>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086B2DCF-213D-4A81-AE7A-625CBC61A7C1}"/>
              </a:ext>
            </a:extLst>
          </p:cNvPr>
          <p:cNvSpPr txBox="1"/>
          <p:nvPr/>
        </p:nvSpPr>
        <p:spPr>
          <a:xfrm>
            <a:off x="1088263" y="2454900"/>
            <a:ext cx="3124200" cy="584775"/>
          </a:xfrm>
          <a:prstGeom prst="rect">
            <a:avLst/>
          </a:prstGeom>
          <a:noFill/>
        </p:spPr>
        <p:txBody>
          <a:bodyPr wrap="square">
            <a:spAutoFit/>
          </a:bodyPr>
          <a:lstStyle/>
          <a:p>
            <a:r>
              <a:rPr lang="en-US" altLang="zh-CN"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(2) Penalty Cost</a:t>
            </a:r>
            <a:endParaRPr lang="zh-CN" altLang="en-US"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 name="图片 1">
            <a:extLst>
              <a:ext uri="{FF2B5EF4-FFF2-40B4-BE49-F238E27FC236}">
                <a16:creationId xmlns:a16="http://schemas.microsoft.com/office/drawing/2014/main" id="{D7E19989-8F46-4592-A073-BE0A6C9DFD61}"/>
              </a:ext>
            </a:extLst>
          </p:cNvPr>
          <p:cNvPicPr>
            <a:picLocks noChangeAspect="1"/>
          </p:cNvPicPr>
          <p:nvPr/>
        </p:nvPicPr>
        <p:blipFill rotWithShape="1">
          <a:blip r:embed="rId6"/>
          <a:srcRect b="8829"/>
          <a:stretch/>
        </p:blipFill>
        <p:spPr>
          <a:xfrm>
            <a:off x="726319" y="3207590"/>
            <a:ext cx="3711941" cy="2676114"/>
          </a:xfrm>
          <a:prstGeom prst="rect">
            <a:avLst/>
          </a:prstGeom>
        </p:spPr>
      </p:pic>
      <p:graphicFrame>
        <p:nvGraphicFramePr>
          <p:cNvPr id="11" name="对象 10">
            <a:extLst>
              <a:ext uri="{FF2B5EF4-FFF2-40B4-BE49-F238E27FC236}">
                <a16:creationId xmlns:a16="http://schemas.microsoft.com/office/drawing/2014/main" id="{3B8ECEF6-BEE9-4ED1-8D67-BCA2634BD4F0}"/>
              </a:ext>
            </a:extLst>
          </p:cNvPr>
          <p:cNvGraphicFramePr>
            <a:graphicFrameLocks noChangeAspect="1"/>
          </p:cNvGraphicFramePr>
          <p:nvPr>
            <p:extLst>
              <p:ext uri="{D42A27DB-BD31-4B8C-83A1-F6EECF244321}">
                <p14:modId xmlns:p14="http://schemas.microsoft.com/office/powerpoint/2010/main" val="1843413755"/>
              </p:ext>
            </p:extLst>
          </p:nvPr>
        </p:nvGraphicFramePr>
        <p:xfrm>
          <a:off x="4711438" y="2034251"/>
          <a:ext cx="7461250" cy="1331913"/>
        </p:xfrm>
        <a:graphic>
          <a:graphicData uri="http://schemas.openxmlformats.org/presentationml/2006/ole">
            <mc:AlternateContent xmlns:mc="http://schemas.openxmlformats.org/markup-compatibility/2006">
              <mc:Choice xmlns:v="urn:schemas-microsoft-com:vml" Requires="v">
                <p:oleObj spid="_x0000_s4184" name="Equation" r:id="rId7" imgW="2489040" imgH="444240" progId="Equation.DSMT4">
                  <p:embed/>
                </p:oleObj>
              </mc:Choice>
              <mc:Fallback>
                <p:oleObj name="Equation" r:id="rId7" imgW="2489040" imgH="444240" progId="Equation.DSMT4">
                  <p:embed/>
                  <p:pic>
                    <p:nvPicPr>
                      <p:cNvPr id="21" name="对象 20">
                        <a:extLst>
                          <a:ext uri="{FF2B5EF4-FFF2-40B4-BE49-F238E27FC236}">
                            <a16:creationId xmlns:a16="http://schemas.microsoft.com/office/drawing/2014/main" id="{BC78A9EA-C19C-42C8-82BF-9422B6A90FD1}"/>
                          </a:ext>
                        </a:extLst>
                      </p:cNvPr>
                      <p:cNvPicPr/>
                      <p:nvPr/>
                    </p:nvPicPr>
                    <p:blipFill>
                      <a:blip r:embed="rId8"/>
                      <a:stretch>
                        <a:fillRect/>
                      </a:stretch>
                    </p:blipFill>
                    <p:spPr>
                      <a:xfrm>
                        <a:off x="4711438" y="2034251"/>
                        <a:ext cx="7461250" cy="1331913"/>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63E8296B-4070-479B-8FD5-34F5768F0290}"/>
              </a:ext>
            </a:extLst>
          </p:cNvPr>
          <p:cNvGrpSpPr/>
          <p:nvPr/>
        </p:nvGrpSpPr>
        <p:grpSpPr>
          <a:xfrm>
            <a:off x="4711438" y="3382498"/>
            <a:ext cx="6676390" cy="3341307"/>
            <a:chOff x="4639310" y="3398010"/>
            <a:chExt cx="6676390" cy="3341307"/>
          </a:xfrm>
        </p:grpSpPr>
        <p:graphicFrame>
          <p:nvGraphicFramePr>
            <p:cNvPr id="12" name="对象 11">
              <a:extLst>
                <a:ext uri="{FF2B5EF4-FFF2-40B4-BE49-F238E27FC236}">
                  <a16:creationId xmlns:a16="http://schemas.microsoft.com/office/drawing/2014/main" id="{67E7FCFD-6BAC-4925-B905-CF53C863EF1E}"/>
                </a:ext>
              </a:extLst>
            </p:cNvPr>
            <p:cNvGraphicFramePr>
              <a:graphicFrameLocks noChangeAspect="1"/>
            </p:cNvGraphicFramePr>
            <p:nvPr>
              <p:extLst>
                <p:ext uri="{D42A27DB-BD31-4B8C-83A1-F6EECF244321}">
                  <p14:modId xmlns:p14="http://schemas.microsoft.com/office/powerpoint/2010/main" val="4149271452"/>
                </p:ext>
              </p:extLst>
            </p:nvPr>
          </p:nvGraphicFramePr>
          <p:xfrm>
            <a:off x="4639310" y="3398010"/>
            <a:ext cx="5026025" cy="2014538"/>
          </p:xfrm>
          <a:graphic>
            <a:graphicData uri="http://schemas.openxmlformats.org/presentationml/2006/ole">
              <mc:AlternateContent xmlns:mc="http://schemas.openxmlformats.org/markup-compatibility/2006">
                <mc:Choice xmlns:v="urn:schemas-microsoft-com:vml" Requires="v">
                  <p:oleObj spid="_x0000_s4185" name="Equation" r:id="rId9" imgW="1676160" imgH="672840" progId="Equation.DSMT4">
                    <p:embed/>
                  </p:oleObj>
                </mc:Choice>
                <mc:Fallback>
                  <p:oleObj name="Equation" r:id="rId9" imgW="1676160" imgH="672840" progId="Equation.DSMT4">
                    <p:embed/>
                    <p:pic>
                      <p:nvPicPr>
                        <p:cNvPr id="11" name="对象 10">
                          <a:extLst>
                            <a:ext uri="{FF2B5EF4-FFF2-40B4-BE49-F238E27FC236}">
                              <a16:creationId xmlns:a16="http://schemas.microsoft.com/office/drawing/2014/main" id="{3B8ECEF6-BEE9-4ED1-8D67-BCA2634BD4F0}"/>
                            </a:ext>
                          </a:extLst>
                        </p:cNvPr>
                        <p:cNvPicPr/>
                        <p:nvPr/>
                      </p:nvPicPr>
                      <p:blipFill>
                        <a:blip r:embed="rId10"/>
                        <a:stretch>
                          <a:fillRect/>
                        </a:stretch>
                      </p:blipFill>
                      <p:spPr>
                        <a:xfrm>
                          <a:off x="4639310" y="3398010"/>
                          <a:ext cx="5026025" cy="201453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BDB5C108-976D-4953-990C-0E4E97F2E31B}"/>
                </a:ext>
              </a:extLst>
            </p:cNvPr>
            <p:cNvGraphicFramePr>
              <a:graphicFrameLocks noChangeAspect="1"/>
            </p:cNvGraphicFramePr>
            <p:nvPr>
              <p:extLst>
                <p:ext uri="{D42A27DB-BD31-4B8C-83A1-F6EECF244321}">
                  <p14:modId xmlns:p14="http://schemas.microsoft.com/office/powerpoint/2010/main" val="3121946180"/>
                </p:ext>
              </p:extLst>
            </p:nvPr>
          </p:nvGraphicFramePr>
          <p:xfrm>
            <a:off x="5361622" y="4844985"/>
            <a:ext cx="3959225" cy="722312"/>
          </p:xfrm>
          <a:graphic>
            <a:graphicData uri="http://schemas.openxmlformats.org/presentationml/2006/ole">
              <mc:AlternateContent xmlns:mc="http://schemas.openxmlformats.org/markup-compatibility/2006">
                <mc:Choice xmlns:v="urn:schemas-microsoft-com:vml" Requires="v">
                  <p:oleObj spid="_x0000_s4186" name="Equation" r:id="rId11" imgW="1320480" imgH="241200" progId="Equation.DSMT4">
                    <p:embed/>
                  </p:oleObj>
                </mc:Choice>
                <mc:Fallback>
                  <p:oleObj name="Equation" r:id="rId11" imgW="1320480" imgH="241200" progId="Equation.DSMT4">
                    <p:embed/>
                    <p:pic>
                      <p:nvPicPr>
                        <p:cNvPr id="12" name="对象 11">
                          <a:extLst>
                            <a:ext uri="{FF2B5EF4-FFF2-40B4-BE49-F238E27FC236}">
                              <a16:creationId xmlns:a16="http://schemas.microsoft.com/office/drawing/2014/main" id="{67E7FCFD-6BAC-4925-B905-CF53C863EF1E}"/>
                            </a:ext>
                          </a:extLst>
                        </p:cNvPr>
                        <p:cNvPicPr/>
                        <p:nvPr/>
                      </p:nvPicPr>
                      <p:blipFill>
                        <a:blip r:embed="rId12"/>
                        <a:stretch>
                          <a:fillRect/>
                        </a:stretch>
                      </p:blipFill>
                      <p:spPr>
                        <a:xfrm>
                          <a:off x="5361622" y="4844985"/>
                          <a:ext cx="3959225" cy="72231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1555E48-8C37-4CC7-AA56-127520DD9490}"/>
                </a:ext>
              </a:extLst>
            </p:cNvPr>
            <p:cNvGraphicFramePr>
              <a:graphicFrameLocks noChangeAspect="1"/>
            </p:cNvGraphicFramePr>
            <p:nvPr>
              <p:extLst>
                <p:ext uri="{D42A27DB-BD31-4B8C-83A1-F6EECF244321}">
                  <p14:modId xmlns:p14="http://schemas.microsoft.com/office/powerpoint/2010/main" val="2465481606"/>
                </p:ext>
              </p:extLst>
            </p:nvPr>
          </p:nvGraphicFramePr>
          <p:xfrm>
            <a:off x="4639310" y="5808247"/>
            <a:ext cx="1257300" cy="531813"/>
          </p:xfrm>
          <a:graphic>
            <a:graphicData uri="http://schemas.openxmlformats.org/presentationml/2006/ole">
              <mc:AlternateContent xmlns:mc="http://schemas.openxmlformats.org/markup-compatibility/2006">
                <mc:Choice xmlns:v="urn:schemas-microsoft-com:vml" Requires="v">
                  <p:oleObj spid="_x0000_s4187" name="Equation" r:id="rId13" imgW="419040" imgH="177480" progId="Equation.DSMT4">
                    <p:embed/>
                  </p:oleObj>
                </mc:Choice>
                <mc:Fallback>
                  <p:oleObj name="Equation" r:id="rId13" imgW="419040" imgH="177480" progId="Equation.DSMT4">
                    <p:embed/>
                    <p:pic>
                      <p:nvPicPr>
                        <p:cNvPr id="13" name="对象 12">
                          <a:extLst>
                            <a:ext uri="{FF2B5EF4-FFF2-40B4-BE49-F238E27FC236}">
                              <a16:creationId xmlns:a16="http://schemas.microsoft.com/office/drawing/2014/main" id="{BDB5C108-976D-4953-990C-0E4E97F2E31B}"/>
                            </a:ext>
                          </a:extLst>
                        </p:cNvPr>
                        <p:cNvPicPr/>
                        <p:nvPr/>
                      </p:nvPicPr>
                      <p:blipFill>
                        <a:blip r:embed="rId14"/>
                        <a:stretch>
                          <a:fillRect/>
                        </a:stretch>
                      </p:blipFill>
                      <p:spPr>
                        <a:xfrm>
                          <a:off x="4639310" y="5808247"/>
                          <a:ext cx="1257300" cy="5318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867EDBBE-31EB-4E60-B114-7503A107CFC9}"/>
                </a:ext>
              </a:extLst>
            </p:cNvPr>
            <p:cNvGraphicFramePr>
              <a:graphicFrameLocks noChangeAspect="1"/>
            </p:cNvGraphicFramePr>
            <p:nvPr>
              <p:extLst>
                <p:ext uri="{D42A27DB-BD31-4B8C-83A1-F6EECF244321}">
                  <p14:modId xmlns:p14="http://schemas.microsoft.com/office/powerpoint/2010/main" val="4242043846"/>
                </p:ext>
              </p:extLst>
            </p:nvPr>
          </p:nvGraphicFramePr>
          <p:xfrm>
            <a:off x="6096000" y="5408992"/>
            <a:ext cx="5219700" cy="1330325"/>
          </p:xfrm>
          <a:graphic>
            <a:graphicData uri="http://schemas.openxmlformats.org/presentationml/2006/ole">
              <mc:AlternateContent xmlns:mc="http://schemas.openxmlformats.org/markup-compatibility/2006">
                <mc:Choice xmlns:v="urn:schemas-microsoft-com:vml" Requires="v">
                  <p:oleObj spid="_x0000_s4188" name="Equation" r:id="rId15" imgW="1739880" imgH="444240" progId="Equation.DSMT4">
                    <p:embed/>
                  </p:oleObj>
                </mc:Choice>
                <mc:Fallback>
                  <p:oleObj name="Equation" r:id="rId15" imgW="1739880" imgH="444240" progId="Equation.DSMT4">
                    <p:embed/>
                    <p:pic>
                      <p:nvPicPr>
                        <p:cNvPr id="15" name="对象 14">
                          <a:extLst>
                            <a:ext uri="{FF2B5EF4-FFF2-40B4-BE49-F238E27FC236}">
                              <a16:creationId xmlns:a16="http://schemas.microsoft.com/office/drawing/2014/main" id="{91555E48-8C37-4CC7-AA56-127520DD9490}"/>
                            </a:ext>
                          </a:extLst>
                        </p:cNvPr>
                        <p:cNvPicPr/>
                        <p:nvPr/>
                      </p:nvPicPr>
                      <p:blipFill>
                        <a:blip r:embed="rId16"/>
                        <a:stretch>
                          <a:fillRect/>
                        </a:stretch>
                      </p:blipFill>
                      <p:spPr>
                        <a:xfrm>
                          <a:off x="6096000" y="5408992"/>
                          <a:ext cx="5219700" cy="1330325"/>
                        </a:xfrm>
                        <a:prstGeom prst="rect">
                          <a:avLst/>
                        </a:prstGeom>
                      </p:spPr>
                    </p:pic>
                  </p:oleObj>
                </mc:Fallback>
              </mc:AlternateContent>
            </a:graphicData>
          </a:graphic>
        </p:graphicFrame>
      </p:grpSp>
    </p:spTree>
    <p:extLst>
      <p:ext uri="{BB962C8B-B14F-4D97-AF65-F5344CB8AC3E}">
        <p14:creationId xmlns:p14="http://schemas.microsoft.com/office/powerpoint/2010/main" val="3226246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562075" cy="1704121"/>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Algorithms-Transform</a:t>
            </a:r>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graphicFrame>
        <p:nvGraphicFramePr>
          <p:cNvPr id="21" name="对象 20">
            <a:extLst>
              <a:ext uri="{FF2B5EF4-FFF2-40B4-BE49-F238E27FC236}">
                <a16:creationId xmlns:a16="http://schemas.microsoft.com/office/drawing/2014/main" id="{BC78A9EA-C19C-42C8-82BF-9422B6A90FD1}"/>
              </a:ext>
            </a:extLst>
          </p:cNvPr>
          <p:cNvGraphicFramePr>
            <a:graphicFrameLocks noChangeAspect="1"/>
          </p:cNvGraphicFramePr>
          <p:nvPr>
            <p:extLst>
              <p:ext uri="{D42A27DB-BD31-4B8C-83A1-F6EECF244321}">
                <p14:modId xmlns:p14="http://schemas.microsoft.com/office/powerpoint/2010/main" val="378593118"/>
              </p:ext>
            </p:extLst>
          </p:nvPr>
        </p:nvGraphicFramePr>
        <p:xfrm>
          <a:off x="2252662" y="1109701"/>
          <a:ext cx="7686675" cy="5181600"/>
        </p:xfrm>
        <a:graphic>
          <a:graphicData uri="http://schemas.openxmlformats.org/presentationml/2006/ole">
            <mc:AlternateContent xmlns:mc="http://schemas.openxmlformats.org/markup-compatibility/2006">
              <mc:Choice xmlns:v="urn:schemas-microsoft-com:vml" Requires="v">
                <p:oleObj spid="_x0000_s5140" name="Equation" r:id="rId4" imgW="2565360" imgH="1726920" progId="Equation.DSMT4">
                  <p:embed/>
                </p:oleObj>
              </mc:Choice>
              <mc:Fallback>
                <p:oleObj name="Equation" r:id="rId4" imgW="2565360" imgH="1726920" progId="Equation.DSMT4">
                  <p:embed/>
                  <p:pic>
                    <p:nvPicPr>
                      <p:cNvPr id="21" name="对象 20">
                        <a:extLst>
                          <a:ext uri="{FF2B5EF4-FFF2-40B4-BE49-F238E27FC236}">
                            <a16:creationId xmlns:a16="http://schemas.microsoft.com/office/drawing/2014/main" id="{BC78A9EA-C19C-42C8-82BF-9422B6A90FD1}"/>
                          </a:ext>
                        </a:extLst>
                      </p:cNvPr>
                      <p:cNvPicPr/>
                      <p:nvPr/>
                    </p:nvPicPr>
                    <p:blipFill>
                      <a:blip r:embed="rId5"/>
                      <a:stretch>
                        <a:fillRect/>
                      </a:stretch>
                    </p:blipFill>
                    <p:spPr>
                      <a:xfrm>
                        <a:off x="2252662" y="1109701"/>
                        <a:ext cx="7686675" cy="5181600"/>
                      </a:xfrm>
                      <a:prstGeom prst="rect">
                        <a:avLst/>
                      </a:prstGeom>
                    </p:spPr>
                  </p:pic>
                </p:oleObj>
              </mc:Fallback>
            </mc:AlternateContent>
          </a:graphicData>
        </a:graphic>
      </p:graphicFrame>
    </p:spTree>
    <p:extLst>
      <p:ext uri="{BB962C8B-B14F-4D97-AF65-F5344CB8AC3E}">
        <p14:creationId xmlns:p14="http://schemas.microsoft.com/office/powerpoint/2010/main" val="26617966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287755" cy="1083438"/>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Algorithms-Method</a:t>
            </a:r>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sp>
        <p:nvSpPr>
          <p:cNvPr id="2" name="文本框 1">
            <a:extLst>
              <a:ext uri="{FF2B5EF4-FFF2-40B4-BE49-F238E27FC236}">
                <a16:creationId xmlns:a16="http://schemas.microsoft.com/office/drawing/2014/main" id="{A4D95436-648D-4589-A056-74AC72A992F5}"/>
              </a:ext>
            </a:extLst>
          </p:cNvPr>
          <p:cNvSpPr txBox="1"/>
          <p:nvPr/>
        </p:nvSpPr>
        <p:spPr>
          <a:xfrm>
            <a:off x="1070628" y="1106387"/>
            <a:ext cx="5449044" cy="707886"/>
          </a:xfrm>
          <a:prstGeom prst="rect">
            <a:avLst/>
          </a:prstGeom>
          <a:noFill/>
        </p:spPr>
        <p:txBody>
          <a:bodyPr wrap="square" rtlCol="0">
            <a:spAutoFit/>
          </a:bodyPr>
          <a:lstStyle/>
          <a:p>
            <a:r>
              <a:rPr lang="en-US" altLang="zh-CN" sz="40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Linearization Method:</a:t>
            </a:r>
            <a:endParaRPr lang="zh-CN" altLang="en-US" sz="40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文本框 9">
            <a:extLst>
              <a:ext uri="{FF2B5EF4-FFF2-40B4-BE49-F238E27FC236}">
                <a16:creationId xmlns:a16="http://schemas.microsoft.com/office/drawing/2014/main" id="{3EBE091B-E34F-4C1F-9227-E3B50FC3506F}"/>
              </a:ext>
            </a:extLst>
          </p:cNvPr>
          <p:cNvSpPr txBox="1"/>
          <p:nvPr/>
        </p:nvSpPr>
        <p:spPr>
          <a:xfrm>
            <a:off x="1070628" y="3681984"/>
            <a:ext cx="5449044" cy="707886"/>
          </a:xfrm>
          <a:prstGeom prst="rect">
            <a:avLst/>
          </a:prstGeom>
          <a:noFill/>
        </p:spPr>
        <p:txBody>
          <a:bodyPr wrap="square" rtlCol="0">
            <a:spAutoFit/>
          </a:bodyPr>
          <a:lstStyle/>
          <a:p>
            <a:r>
              <a:rPr lang="en-US" altLang="zh-CN" sz="40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Interior Point Method:</a:t>
            </a:r>
            <a:endParaRPr lang="zh-CN" altLang="en-US" sz="40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1" name="文本框 10">
            <a:extLst>
              <a:ext uri="{FF2B5EF4-FFF2-40B4-BE49-F238E27FC236}">
                <a16:creationId xmlns:a16="http://schemas.microsoft.com/office/drawing/2014/main" id="{374E7AE5-EF0B-4E5D-A4DB-34F32A7EB2DA}"/>
              </a:ext>
            </a:extLst>
          </p:cNvPr>
          <p:cNvSpPr txBox="1"/>
          <p:nvPr/>
        </p:nvSpPr>
        <p:spPr>
          <a:xfrm>
            <a:off x="2698260" y="2744712"/>
            <a:ext cx="7954500" cy="707886"/>
          </a:xfrm>
          <a:prstGeom prst="rect">
            <a:avLst/>
          </a:prstGeom>
          <a:noFill/>
        </p:spPr>
        <p:txBody>
          <a:bodyPr wrap="square" rtlCol="0">
            <a:spAutoFit/>
          </a:bodyPr>
          <a:lstStyle/>
          <a:p>
            <a:r>
              <a:rPr lang="en-US" altLang="zh-CN" sz="4000" b="1" dirty="0">
                <a:latin typeface="Times New Roman" panose="02020603050405020304" pitchFamily="18" charset="0"/>
                <a:ea typeface="微软雅黑" panose="020B0503020204020204" charset="-122"/>
                <a:cs typeface="Times New Roman" panose="02020603050405020304" pitchFamily="18" charset="0"/>
              </a:rPr>
              <a:t>Linearizing a nonlinear problem</a:t>
            </a:r>
            <a:endParaRPr lang="zh-CN" altLang="en-US" sz="40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8DFF309F-B2E8-4E18-9CBB-7FDF854AEAA7}"/>
              </a:ext>
            </a:extLst>
          </p:cNvPr>
          <p:cNvGraphicFramePr>
            <a:graphicFrameLocks noChangeAspect="1"/>
          </p:cNvGraphicFramePr>
          <p:nvPr>
            <p:extLst>
              <p:ext uri="{D42A27DB-BD31-4B8C-83A1-F6EECF244321}">
                <p14:modId xmlns:p14="http://schemas.microsoft.com/office/powerpoint/2010/main" val="2110534990"/>
              </p:ext>
            </p:extLst>
          </p:nvPr>
        </p:nvGraphicFramePr>
        <p:xfrm>
          <a:off x="2145094" y="1926449"/>
          <a:ext cx="8186737" cy="722312"/>
        </p:xfrm>
        <a:graphic>
          <a:graphicData uri="http://schemas.openxmlformats.org/presentationml/2006/ole">
            <mc:AlternateContent xmlns:mc="http://schemas.openxmlformats.org/markup-compatibility/2006">
              <mc:Choice xmlns:v="urn:schemas-microsoft-com:vml" Requires="v">
                <p:oleObj spid="_x0000_s6160" name="Equation" r:id="rId4" imgW="2730240" imgH="241200" progId="Equation.DSMT4">
                  <p:embed/>
                </p:oleObj>
              </mc:Choice>
              <mc:Fallback>
                <p:oleObj name="Equation" r:id="rId4" imgW="2730240" imgH="241200" progId="Equation.DSMT4">
                  <p:embed/>
                  <p:pic>
                    <p:nvPicPr>
                      <p:cNvPr id="12" name="对象 11">
                        <a:extLst>
                          <a:ext uri="{FF2B5EF4-FFF2-40B4-BE49-F238E27FC236}">
                            <a16:creationId xmlns:a16="http://schemas.microsoft.com/office/drawing/2014/main" id="{67E7FCFD-6BAC-4925-B905-CF53C863EF1E}"/>
                          </a:ext>
                        </a:extLst>
                      </p:cNvPr>
                      <p:cNvPicPr/>
                      <p:nvPr/>
                    </p:nvPicPr>
                    <p:blipFill>
                      <a:blip r:embed="rId5"/>
                      <a:stretch>
                        <a:fillRect/>
                      </a:stretch>
                    </p:blipFill>
                    <p:spPr>
                      <a:xfrm>
                        <a:off x="2145094" y="1926449"/>
                        <a:ext cx="8186737" cy="722312"/>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180DD4A0-0561-4E93-A67C-9AA747490AB9}"/>
              </a:ext>
            </a:extLst>
          </p:cNvPr>
          <p:cNvSpPr txBox="1"/>
          <p:nvPr/>
        </p:nvSpPr>
        <p:spPr>
          <a:xfrm>
            <a:off x="754380" y="5522964"/>
            <a:ext cx="11530584" cy="707886"/>
          </a:xfrm>
          <a:prstGeom prst="rect">
            <a:avLst/>
          </a:prstGeom>
          <a:noFill/>
        </p:spPr>
        <p:txBody>
          <a:bodyPr wrap="square" rtlCol="0">
            <a:spAutoFit/>
          </a:bodyPr>
          <a:lstStyle/>
          <a:p>
            <a:pPr algn="ctr"/>
            <a:r>
              <a:rPr lang="en-US" altLang="zh-CN" sz="4000" b="1" dirty="0">
                <a:latin typeface="Times New Roman" panose="02020603050405020304" pitchFamily="18" charset="0"/>
                <a:ea typeface="微软雅黑" panose="020B0503020204020204" charset="-122"/>
                <a:cs typeface="Times New Roman" panose="02020603050405020304" pitchFamily="18" charset="0"/>
              </a:rPr>
              <a:t>Finding the optimal solution to a linear problem</a:t>
            </a:r>
            <a:endParaRPr lang="zh-CN" altLang="en-US" sz="4000" b="1" dirty="0">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99C9E512-5448-42A8-BCF9-4F341DB9EE04}"/>
              </a:ext>
            </a:extLst>
          </p:cNvPr>
          <p:cNvGraphicFramePr>
            <a:graphicFrameLocks noChangeAspect="1"/>
          </p:cNvGraphicFramePr>
          <p:nvPr>
            <p:extLst>
              <p:ext uri="{D42A27DB-BD31-4B8C-83A1-F6EECF244321}">
                <p14:modId xmlns:p14="http://schemas.microsoft.com/office/powerpoint/2010/main" val="2791099445"/>
              </p:ext>
            </p:extLst>
          </p:nvPr>
        </p:nvGraphicFramePr>
        <p:xfrm>
          <a:off x="2145094" y="4151364"/>
          <a:ext cx="8029575" cy="1371600"/>
        </p:xfrm>
        <a:graphic>
          <a:graphicData uri="http://schemas.openxmlformats.org/presentationml/2006/ole">
            <mc:AlternateContent xmlns:mc="http://schemas.openxmlformats.org/markup-compatibility/2006">
              <mc:Choice xmlns:v="urn:schemas-microsoft-com:vml" Requires="v">
                <p:oleObj spid="_x0000_s6161" name="Equation" r:id="rId6" imgW="2679480" imgH="457200" progId="Equation.DSMT4">
                  <p:embed/>
                </p:oleObj>
              </mc:Choice>
              <mc:Fallback>
                <p:oleObj name="Equation" r:id="rId6" imgW="2679480" imgH="457200" progId="Equation.DSMT4">
                  <p:embed/>
                  <p:pic>
                    <p:nvPicPr>
                      <p:cNvPr id="21" name="对象 20">
                        <a:extLst>
                          <a:ext uri="{FF2B5EF4-FFF2-40B4-BE49-F238E27FC236}">
                            <a16:creationId xmlns:a16="http://schemas.microsoft.com/office/drawing/2014/main" id="{BC78A9EA-C19C-42C8-82BF-9422B6A90FD1}"/>
                          </a:ext>
                        </a:extLst>
                      </p:cNvPr>
                      <p:cNvPicPr/>
                      <p:nvPr/>
                    </p:nvPicPr>
                    <p:blipFill>
                      <a:blip r:embed="rId7"/>
                      <a:stretch>
                        <a:fillRect/>
                      </a:stretch>
                    </p:blipFill>
                    <p:spPr>
                      <a:xfrm>
                        <a:off x="2145094" y="4151364"/>
                        <a:ext cx="8029575" cy="1371600"/>
                      </a:xfrm>
                      <a:prstGeom prst="rect">
                        <a:avLst/>
                      </a:prstGeom>
                    </p:spPr>
                  </p:pic>
                </p:oleObj>
              </mc:Fallback>
            </mc:AlternateContent>
          </a:graphicData>
        </a:graphic>
      </p:graphicFrame>
    </p:spTree>
    <p:extLst>
      <p:ext uri="{BB962C8B-B14F-4D97-AF65-F5344CB8AC3E}">
        <p14:creationId xmlns:p14="http://schemas.microsoft.com/office/powerpoint/2010/main" val="209823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287755" cy="585866"/>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Algorithms-Results</a:t>
            </a:r>
            <a:endParaRPr lang="zh-CN" altLang="en-US" sz="2400" dirty="0">
              <a:ea typeface="+mn-ea"/>
              <a:cs typeface="+mn-ea"/>
            </a:endParaRPr>
          </a:p>
        </p:txBody>
      </p:sp>
      <p:pic>
        <p:nvPicPr>
          <p:cNvPr id="3" name="图片 2">
            <a:extLst>
              <a:ext uri="{FF2B5EF4-FFF2-40B4-BE49-F238E27FC236}">
                <a16:creationId xmlns:a16="http://schemas.microsoft.com/office/drawing/2014/main" id="{F515A127-1BDC-4B72-B932-5803CD04CA9E}"/>
              </a:ext>
            </a:extLst>
          </p:cNvPr>
          <p:cNvPicPr>
            <a:picLocks noChangeAspect="1"/>
          </p:cNvPicPr>
          <p:nvPr/>
        </p:nvPicPr>
        <p:blipFill>
          <a:blip r:embed="rId3"/>
          <a:stretch>
            <a:fillRect/>
          </a:stretch>
        </p:blipFill>
        <p:spPr>
          <a:xfrm>
            <a:off x="2413962" y="1655064"/>
            <a:ext cx="7364076" cy="4831079"/>
          </a:xfrm>
          <a:prstGeom prst="rect">
            <a:avLst/>
          </a:prstGeom>
        </p:spPr>
      </p:pic>
      <p:sp>
        <p:nvSpPr>
          <p:cNvPr id="13" name="文本框 12">
            <a:extLst>
              <a:ext uri="{FF2B5EF4-FFF2-40B4-BE49-F238E27FC236}">
                <a16:creationId xmlns:a16="http://schemas.microsoft.com/office/drawing/2014/main" id="{CAE0CFD0-C1A3-4E71-B637-4933EE507383}"/>
              </a:ext>
            </a:extLst>
          </p:cNvPr>
          <p:cNvSpPr txBox="1"/>
          <p:nvPr/>
        </p:nvSpPr>
        <p:spPr>
          <a:xfrm>
            <a:off x="3407664" y="1056256"/>
            <a:ext cx="5123688" cy="584775"/>
          </a:xfrm>
          <a:prstGeom prst="rect">
            <a:avLst/>
          </a:prstGeom>
          <a:noFill/>
        </p:spPr>
        <p:txBody>
          <a:bodyPr wrap="square" rtlCol="0">
            <a:spAutoFit/>
          </a:bodyPr>
          <a:lstStyle/>
          <a:p>
            <a:r>
              <a:rPr lang="en-US" altLang="zh-CN"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Penalty Cost &gt;Storage Cost</a:t>
            </a:r>
            <a:endParaRPr lang="zh-CN" altLang="en-US"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208211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7" name="文本框 56"/>
          <p:cNvSpPr txBox="1"/>
          <p:nvPr/>
        </p:nvSpPr>
        <p:spPr>
          <a:xfrm>
            <a:off x="7393647" y="909462"/>
            <a:ext cx="202184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rPr>
              <a:t>Modeling</a:t>
            </a:r>
          </a:p>
        </p:txBody>
      </p:sp>
      <p:grpSp>
        <p:nvGrpSpPr>
          <p:cNvPr id="62" name="组合 61"/>
          <p:cNvGrpSpPr/>
          <p:nvPr/>
        </p:nvGrpSpPr>
        <p:grpSpPr>
          <a:xfrm>
            <a:off x="5962545" y="1003959"/>
            <a:ext cx="495959" cy="495959"/>
            <a:chOff x="6932134" y="1758101"/>
            <a:chExt cx="495959" cy="495959"/>
          </a:xfrm>
        </p:grpSpPr>
        <p:sp>
          <p:nvSpPr>
            <p:cNvPr id="63" name="íṥļîḓê"/>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4" name="íṥlíḓê"/>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5" name="ïśļiḑé"/>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13" name="组合 12"/>
          <p:cNvGrpSpPr/>
          <p:nvPr/>
        </p:nvGrpSpPr>
        <p:grpSpPr>
          <a:xfrm>
            <a:off x="6437567" y="3171037"/>
            <a:ext cx="495959" cy="495959"/>
            <a:chOff x="6418415" y="3655328"/>
            <a:chExt cx="495959" cy="495959"/>
          </a:xfrm>
        </p:grpSpPr>
        <p:grpSp>
          <p:nvGrpSpPr>
            <p:cNvPr id="12" name="组合 11"/>
            <p:cNvGrpSpPr/>
            <p:nvPr/>
          </p:nvGrpSpPr>
          <p:grpSpPr>
            <a:xfrm>
              <a:off x="6418415" y="3655328"/>
              <a:ext cx="495959" cy="495959"/>
              <a:chOff x="6418415" y="3655328"/>
              <a:chExt cx="495959" cy="495959"/>
            </a:xfrm>
          </p:grpSpPr>
          <p:sp>
            <p:nvSpPr>
              <p:cNvPr id="70" name="íṥļîḓê"/>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1" name="íṥlíḓê"/>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grpSp>
        <p:sp>
          <p:nvSpPr>
            <p:cNvPr id="72" name="ïśļiḑé"/>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86" name="直接连接符 85"/>
          <p:cNvCxnSpPr/>
          <p:nvPr/>
        </p:nvCxnSpPr>
        <p:spPr>
          <a:xfrm>
            <a:off x="6591774" y="1432682"/>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999482" y="363366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6686202" y="816237"/>
            <a:ext cx="817163" cy="732782"/>
            <a:chOff x="7857580" y="1668314"/>
            <a:chExt cx="817163" cy="732782"/>
          </a:xfrm>
        </p:grpSpPr>
        <p:sp>
          <p:nvSpPr>
            <p:cNvPr id="95" name="文本框 94"/>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6" name="文本框 95"/>
            <p:cNvSpPr txBox="1"/>
            <p:nvPr/>
          </p:nvSpPr>
          <p:spPr>
            <a:xfrm>
              <a:off x="7874519" y="1668314"/>
              <a:ext cx="800224" cy="70675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01</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100" name="组合 99"/>
          <p:cNvGrpSpPr/>
          <p:nvPr/>
        </p:nvGrpSpPr>
        <p:grpSpPr>
          <a:xfrm>
            <a:off x="7142759" y="3041245"/>
            <a:ext cx="817163" cy="714244"/>
            <a:chOff x="8043992" y="3587315"/>
            <a:chExt cx="817163" cy="714244"/>
          </a:xfrm>
        </p:grpSpPr>
        <p:sp>
          <p:nvSpPr>
            <p:cNvPr id="101" name="文本框 100"/>
            <p:cNvSpPr txBox="1"/>
            <p:nvPr/>
          </p:nvSpPr>
          <p:spPr>
            <a:xfrm>
              <a:off x="8043992" y="3587315"/>
              <a:ext cx="77851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102" name="文本框 101"/>
            <p:cNvSpPr txBox="1"/>
            <p:nvPr/>
          </p:nvSpPr>
          <p:spPr>
            <a:xfrm>
              <a:off x="8060931" y="3594804"/>
              <a:ext cx="800224" cy="70675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02</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sp>
        <p:nvSpPr>
          <p:cNvPr id="2" name="文本框 1"/>
          <p:cNvSpPr txBox="1"/>
          <p:nvPr/>
        </p:nvSpPr>
        <p:spPr>
          <a:xfrm>
            <a:off x="7904119" y="3088007"/>
            <a:ext cx="286807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rPr>
              <a:t>Algorithms</a:t>
            </a:r>
            <a:endParaRPr kumimoji="0" lang="zh-CN" altLang="en-US"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3" name="组合 2"/>
          <p:cNvGrpSpPr/>
          <p:nvPr/>
        </p:nvGrpSpPr>
        <p:grpSpPr>
          <a:xfrm>
            <a:off x="5950068" y="5348629"/>
            <a:ext cx="495959" cy="495959"/>
            <a:chOff x="6932134" y="4603941"/>
            <a:chExt cx="495959" cy="495959"/>
          </a:xfrm>
        </p:grpSpPr>
        <p:sp>
          <p:nvSpPr>
            <p:cNvPr id="4" name="íṥļîḓê"/>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5" name="íṥlíḓê"/>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 name="ïśļiḑé"/>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7" name="直接连接符 6"/>
          <p:cNvCxnSpPr/>
          <p:nvPr/>
        </p:nvCxnSpPr>
        <p:spPr>
          <a:xfrm flipV="1">
            <a:off x="6497346" y="58760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591774" y="5255029"/>
            <a:ext cx="803193" cy="731651"/>
            <a:chOff x="7857580" y="4507318"/>
            <a:chExt cx="803193" cy="731651"/>
          </a:xfrm>
        </p:grpSpPr>
        <p:sp>
          <p:nvSpPr>
            <p:cNvPr id="9" name="文本框 8"/>
            <p:cNvSpPr txBox="1"/>
            <p:nvPr/>
          </p:nvSpPr>
          <p:spPr>
            <a:xfrm>
              <a:off x="7857580" y="4532214"/>
              <a:ext cx="77851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10" name="文本框 9"/>
            <p:cNvSpPr txBox="1"/>
            <p:nvPr/>
          </p:nvSpPr>
          <p:spPr>
            <a:xfrm>
              <a:off x="7860549" y="4507318"/>
              <a:ext cx="800224" cy="70675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03</a:t>
              </a:r>
            </a:p>
          </p:txBody>
        </p:sp>
      </p:grpSp>
      <p:sp>
        <p:nvSpPr>
          <p:cNvPr id="11" name="文本框 10"/>
          <p:cNvSpPr txBox="1"/>
          <p:nvPr/>
        </p:nvSpPr>
        <p:spPr>
          <a:xfrm>
            <a:off x="7299219" y="5351652"/>
            <a:ext cx="286807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rPr>
              <a:t>Q&amp;A Session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287755" cy="585866"/>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Algorithms-Results</a:t>
            </a:r>
            <a:endParaRPr lang="zh-CN" altLang="en-US" sz="2400" dirty="0">
              <a:ea typeface="+mn-ea"/>
              <a:cs typeface="+mn-ea"/>
            </a:endParaRPr>
          </a:p>
        </p:txBody>
      </p:sp>
      <p:pic>
        <p:nvPicPr>
          <p:cNvPr id="3" name="图片 2">
            <a:extLst>
              <a:ext uri="{FF2B5EF4-FFF2-40B4-BE49-F238E27FC236}">
                <a16:creationId xmlns:a16="http://schemas.microsoft.com/office/drawing/2014/main" id="{4BE6B210-1AB1-4578-881A-E1D29A63E60F}"/>
              </a:ext>
            </a:extLst>
          </p:cNvPr>
          <p:cNvPicPr>
            <a:picLocks noChangeAspect="1"/>
          </p:cNvPicPr>
          <p:nvPr/>
        </p:nvPicPr>
        <p:blipFill>
          <a:blip r:embed="rId3"/>
          <a:stretch>
            <a:fillRect/>
          </a:stretch>
        </p:blipFill>
        <p:spPr>
          <a:xfrm>
            <a:off x="2420183" y="1643896"/>
            <a:ext cx="7351633" cy="4774454"/>
          </a:xfrm>
          <a:prstGeom prst="rect">
            <a:avLst/>
          </a:prstGeom>
        </p:spPr>
      </p:pic>
      <p:sp>
        <p:nvSpPr>
          <p:cNvPr id="7" name="文本框 6">
            <a:extLst>
              <a:ext uri="{FF2B5EF4-FFF2-40B4-BE49-F238E27FC236}">
                <a16:creationId xmlns:a16="http://schemas.microsoft.com/office/drawing/2014/main" id="{A3B00046-1BE3-45AB-9BD1-D195B32424D5}"/>
              </a:ext>
            </a:extLst>
          </p:cNvPr>
          <p:cNvSpPr txBox="1"/>
          <p:nvPr/>
        </p:nvSpPr>
        <p:spPr>
          <a:xfrm>
            <a:off x="3407664" y="1056256"/>
            <a:ext cx="6019800" cy="584775"/>
          </a:xfrm>
          <a:prstGeom prst="rect">
            <a:avLst/>
          </a:prstGeom>
          <a:noFill/>
        </p:spPr>
        <p:txBody>
          <a:bodyPr wrap="square" rtlCol="0">
            <a:spAutoFit/>
          </a:bodyPr>
          <a:lstStyle/>
          <a:p>
            <a:r>
              <a:rPr lang="en-US" altLang="zh-CN"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Penalty Cost &gt;&gt;Storage Cost</a:t>
            </a:r>
            <a:endParaRPr lang="zh-CN" altLang="en-US"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661164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4287755" cy="585866"/>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Algorithms-Results</a:t>
            </a:r>
            <a:endParaRPr lang="zh-CN" altLang="en-US" sz="2400" dirty="0">
              <a:ea typeface="+mn-ea"/>
              <a:cs typeface="+mn-ea"/>
            </a:endParaRPr>
          </a:p>
        </p:txBody>
      </p:sp>
      <p:pic>
        <p:nvPicPr>
          <p:cNvPr id="4" name="图片 3">
            <a:extLst>
              <a:ext uri="{FF2B5EF4-FFF2-40B4-BE49-F238E27FC236}">
                <a16:creationId xmlns:a16="http://schemas.microsoft.com/office/drawing/2014/main" id="{0A4C28E4-4C83-4F0E-8764-1467D5661E5C}"/>
              </a:ext>
            </a:extLst>
          </p:cNvPr>
          <p:cNvPicPr>
            <a:picLocks noChangeAspect="1"/>
          </p:cNvPicPr>
          <p:nvPr/>
        </p:nvPicPr>
        <p:blipFill>
          <a:blip r:embed="rId3"/>
          <a:stretch>
            <a:fillRect/>
          </a:stretch>
        </p:blipFill>
        <p:spPr>
          <a:xfrm>
            <a:off x="2355007" y="1550927"/>
            <a:ext cx="7481986" cy="4908432"/>
          </a:xfrm>
          <a:prstGeom prst="rect">
            <a:avLst/>
          </a:prstGeom>
        </p:spPr>
      </p:pic>
      <p:sp>
        <p:nvSpPr>
          <p:cNvPr id="8" name="文本框 7">
            <a:extLst>
              <a:ext uri="{FF2B5EF4-FFF2-40B4-BE49-F238E27FC236}">
                <a16:creationId xmlns:a16="http://schemas.microsoft.com/office/drawing/2014/main" id="{BE31137A-E145-4018-8791-9C4B2DAF93EB}"/>
              </a:ext>
            </a:extLst>
          </p:cNvPr>
          <p:cNvSpPr txBox="1"/>
          <p:nvPr/>
        </p:nvSpPr>
        <p:spPr>
          <a:xfrm>
            <a:off x="3407664" y="1056256"/>
            <a:ext cx="5376672" cy="584775"/>
          </a:xfrm>
          <a:prstGeom prst="rect">
            <a:avLst/>
          </a:prstGeom>
          <a:noFill/>
        </p:spPr>
        <p:txBody>
          <a:bodyPr wrap="square" rtlCol="0">
            <a:spAutoFit/>
          </a:bodyPr>
          <a:lstStyle/>
          <a:p>
            <a:r>
              <a:rPr lang="en-US" altLang="zh-CN"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rPr>
              <a:t>Storage Cost&gt;&gt; Penalty Cost</a:t>
            </a:r>
            <a:endParaRPr lang="zh-CN" altLang="en-US" sz="3200" b="1" dirty="0">
              <a:solidFill>
                <a:srgbClr val="445437"/>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1635917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134637" y="257641"/>
            <a:ext cx="6701771" cy="1078309"/>
          </a:xfrm>
        </p:spPr>
        <p:txBody>
          <a:bodyPr/>
          <a:lstStyle/>
          <a:p>
            <a:r>
              <a:rPr lang="en-US" altLang="zh-CN" sz="32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Algorithms-Results Analyze</a:t>
            </a:r>
            <a:endParaRPr lang="zh-CN" altLang="en-US" sz="2400" dirty="0">
              <a:ea typeface="+mn-ea"/>
              <a:cs typeface="+mn-ea"/>
            </a:endParaRPr>
          </a:p>
        </p:txBody>
      </p:sp>
      <p:graphicFrame>
        <p:nvGraphicFramePr>
          <p:cNvPr id="6" name="图表 5">
            <a:extLst>
              <a:ext uri="{FF2B5EF4-FFF2-40B4-BE49-F238E27FC236}">
                <a16:creationId xmlns:a16="http://schemas.microsoft.com/office/drawing/2014/main" id="{785BBA83-A26A-476D-9140-E5864EFFEC5C}"/>
              </a:ext>
            </a:extLst>
          </p:cNvPr>
          <p:cNvGraphicFramePr>
            <a:graphicFrameLocks/>
          </p:cNvGraphicFramePr>
          <p:nvPr>
            <p:extLst>
              <p:ext uri="{D42A27DB-BD31-4B8C-83A1-F6EECF244321}">
                <p14:modId xmlns:p14="http://schemas.microsoft.com/office/powerpoint/2010/main" val="1676053642"/>
              </p:ext>
            </p:extLst>
          </p:nvPr>
        </p:nvGraphicFramePr>
        <p:xfrm>
          <a:off x="1134637" y="891073"/>
          <a:ext cx="5566040" cy="21133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a:extLst>
              <a:ext uri="{FF2B5EF4-FFF2-40B4-BE49-F238E27FC236}">
                <a16:creationId xmlns:a16="http://schemas.microsoft.com/office/drawing/2014/main" id="{B89164CC-5276-401E-BF6C-B9863508404A}"/>
              </a:ext>
            </a:extLst>
          </p:cNvPr>
          <p:cNvGraphicFramePr>
            <a:graphicFrameLocks/>
          </p:cNvGraphicFramePr>
          <p:nvPr>
            <p:extLst>
              <p:ext uri="{D42A27DB-BD31-4B8C-83A1-F6EECF244321}">
                <p14:modId xmlns:p14="http://schemas.microsoft.com/office/powerpoint/2010/main" val="823820478"/>
              </p:ext>
            </p:extLst>
          </p:nvPr>
        </p:nvGraphicFramePr>
        <p:xfrm>
          <a:off x="1134637" y="2650517"/>
          <a:ext cx="5566040" cy="23636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9">
            <a:extLst>
              <a:ext uri="{FF2B5EF4-FFF2-40B4-BE49-F238E27FC236}">
                <a16:creationId xmlns:a16="http://schemas.microsoft.com/office/drawing/2014/main" id="{785BBA83-A26A-476D-9140-E5864EFFEC5C}"/>
              </a:ext>
            </a:extLst>
          </p:cNvPr>
          <p:cNvGraphicFramePr>
            <a:graphicFrameLocks/>
          </p:cNvGraphicFramePr>
          <p:nvPr>
            <p:extLst>
              <p:ext uri="{D42A27DB-BD31-4B8C-83A1-F6EECF244321}">
                <p14:modId xmlns:p14="http://schemas.microsoft.com/office/powerpoint/2010/main" val="3062494269"/>
              </p:ext>
            </p:extLst>
          </p:nvPr>
        </p:nvGraphicFramePr>
        <p:xfrm>
          <a:off x="1134637" y="4403000"/>
          <a:ext cx="5566041" cy="2113383"/>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10">
            <a:extLst>
              <a:ext uri="{FF2B5EF4-FFF2-40B4-BE49-F238E27FC236}">
                <a16:creationId xmlns:a16="http://schemas.microsoft.com/office/drawing/2014/main" id="{48EDA859-AB48-41EA-BE61-455FAE359452}"/>
              </a:ext>
            </a:extLst>
          </p:cNvPr>
          <p:cNvSpPr txBox="1"/>
          <p:nvPr/>
        </p:nvSpPr>
        <p:spPr>
          <a:xfrm>
            <a:off x="6981995" y="1108573"/>
            <a:ext cx="4335728" cy="1569660"/>
          </a:xfrm>
          <a:prstGeom prst="rect">
            <a:avLst/>
          </a:prstGeom>
          <a:noFill/>
        </p:spPr>
        <p:txBody>
          <a:bodyPr wrap="square" rtlCol="0">
            <a:spAutoFit/>
          </a:bodyPr>
          <a:lstStyle/>
          <a:p>
            <a:r>
              <a:rPr lang="en-US" altLang="zh-CN" sz="4000" b="1" dirty="0">
                <a:latin typeface="Times New Roman" panose="02020603050405020304" pitchFamily="18" charset="0"/>
                <a:ea typeface="微软雅黑" panose="020B0503020204020204" charset="-122"/>
                <a:cs typeface="Times New Roman" panose="02020603050405020304" pitchFamily="18" charset="0"/>
              </a:rPr>
              <a:t>Penalty&gt;&gt;Storage</a:t>
            </a:r>
          </a:p>
          <a:p>
            <a:endParaRPr lang="en-US" altLang="zh-CN" sz="1600" b="1" dirty="0">
              <a:latin typeface="Times New Roman" panose="02020603050405020304" pitchFamily="18" charset="0"/>
              <a:ea typeface="微软雅黑" panose="020B0503020204020204" charset="-122"/>
              <a:cs typeface="Times New Roman" panose="02020603050405020304" pitchFamily="18" charset="0"/>
            </a:endParaRPr>
          </a:p>
          <a:p>
            <a:pPr algn="ctr"/>
            <a:r>
              <a:rPr lang="en-US" altLang="zh-CN" sz="4000" b="1" dirty="0">
                <a:solidFill>
                  <a:srgbClr val="0070C0"/>
                </a:solidFill>
                <a:latin typeface="Times New Roman" panose="02020603050405020304" pitchFamily="18" charset="0"/>
                <a:ea typeface="微软雅黑" panose="020B0503020204020204" charset="-122"/>
                <a:cs typeface="Times New Roman" panose="02020603050405020304" pitchFamily="18" charset="0"/>
              </a:rPr>
              <a:t>Stable Mode</a:t>
            </a:r>
            <a:endParaRPr lang="zh-CN" altLang="en-US" sz="4000" b="1" dirty="0">
              <a:solidFill>
                <a:srgbClr val="0070C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2" name="文本框 11">
            <a:extLst>
              <a:ext uri="{FF2B5EF4-FFF2-40B4-BE49-F238E27FC236}">
                <a16:creationId xmlns:a16="http://schemas.microsoft.com/office/drawing/2014/main" id="{69CF6ABF-7F87-4E5C-8AF5-E1F6373BF31E}"/>
              </a:ext>
            </a:extLst>
          </p:cNvPr>
          <p:cNvSpPr txBox="1"/>
          <p:nvPr/>
        </p:nvSpPr>
        <p:spPr>
          <a:xfrm>
            <a:off x="6902530" y="2982941"/>
            <a:ext cx="4494658" cy="1569660"/>
          </a:xfrm>
          <a:prstGeom prst="rect">
            <a:avLst/>
          </a:prstGeom>
          <a:noFill/>
        </p:spPr>
        <p:txBody>
          <a:bodyPr wrap="square" rtlCol="0">
            <a:spAutoFit/>
          </a:bodyPr>
          <a:lstStyle/>
          <a:p>
            <a:pPr algn="ctr"/>
            <a:r>
              <a:rPr lang="en-US" altLang="zh-CN" sz="4000" b="1" dirty="0">
                <a:latin typeface="Times New Roman" panose="02020603050405020304" pitchFamily="18" charset="0"/>
                <a:ea typeface="微软雅黑" panose="020B0503020204020204" charset="-122"/>
                <a:cs typeface="Times New Roman" panose="02020603050405020304" pitchFamily="18" charset="0"/>
              </a:rPr>
              <a:t>Penalty&gt;Storage</a:t>
            </a:r>
          </a:p>
          <a:p>
            <a:pPr algn="ctr"/>
            <a:endParaRPr lang="en-US" altLang="zh-CN" sz="1600" b="1" dirty="0">
              <a:latin typeface="Times New Roman" panose="02020603050405020304" pitchFamily="18" charset="0"/>
              <a:ea typeface="微软雅黑" panose="020B0503020204020204" charset="-122"/>
              <a:cs typeface="Times New Roman" panose="02020603050405020304" pitchFamily="18" charset="0"/>
            </a:endParaRPr>
          </a:p>
          <a:p>
            <a:pPr algn="ctr"/>
            <a:r>
              <a:rPr lang="en-US" altLang="zh-CN" sz="4000" b="1" dirty="0">
                <a:solidFill>
                  <a:schemeClr val="accent5">
                    <a:lumMod val="75000"/>
                  </a:schemeClr>
                </a:solidFill>
                <a:latin typeface="Times New Roman" panose="02020603050405020304" pitchFamily="18" charset="0"/>
                <a:ea typeface="微软雅黑" panose="020B0503020204020204" charset="-122"/>
                <a:cs typeface="Times New Roman" panose="02020603050405020304" pitchFamily="18" charset="0"/>
              </a:rPr>
              <a:t>Explosive Mode</a:t>
            </a:r>
            <a:endParaRPr lang="zh-CN" altLang="en-US" sz="4000" b="1" dirty="0">
              <a:solidFill>
                <a:schemeClr val="accent5">
                  <a:lumMod val="75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3" name="文本框 12">
            <a:extLst>
              <a:ext uri="{FF2B5EF4-FFF2-40B4-BE49-F238E27FC236}">
                <a16:creationId xmlns:a16="http://schemas.microsoft.com/office/drawing/2014/main" id="{21CFE12B-4B7C-4AC7-AB01-CF95CC1EB587}"/>
              </a:ext>
            </a:extLst>
          </p:cNvPr>
          <p:cNvSpPr txBox="1"/>
          <p:nvPr/>
        </p:nvSpPr>
        <p:spPr>
          <a:xfrm>
            <a:off x="7036630" y="4857309"/>
            <a:ext cx="4226458" cy="1569660"/>
          </a:xfrm>
          <a:prstGeom prst="rect">
            <a:avLst/>
          </a:prstGeom>
          <a:noFill/>
        </p:spPr>
        <p:txBody>
          <a:bodyPr wrap="square" rtlCol="0">
            <a:spAutoFit/>
          </a:bodyPr>
          <a:lstStyle/>
          <a:p>
            <a:pPr algn="ctr"/>
            <a:r>
              <a:rPr lang="en-US" altLang="zh-CN" sz="4000" b="1" dirty="0">
                <a:latin typeface="Times New Roman" panose="02020603050405020304" pitchFamily="18" charset="0"/>
                <a:ea typeface="微软雅黑" panose="020B0503020204020204" charset="-122"/>
                <a:cs typeface="Times New Roman" panose="02020603050405020304" pitchFamily="18" charset="0"/>
              </a:rPr>
              <a:t>Penalty&lt;&lt;Storage</a:t>
            </a:r>
          </a:p>
          <a:p>
            <a:pPr algn="ctr"/>
            <a:endParaRPr lang="en-US" altLang="zh-CN" sz="1600" b="1" dirty="0">
              <a:latin typeface="Times New Roman" panose="02020603050405020304" pitchFamily="18" charset="0"/>
              <a:ea typeface="微软雅黑" panose="020B0503020204020204" charset="-122"/>
              <a:cs typeface="Times New Roman" panose="02020603050405020304" pitchFamily="18" charset="0"/>
            </a:endParaRPr>
          </a:p>
          <a:p>
            <a:pPr algn="ctr"/>
            <a:r>
              <a:rPr lang="en-US" altLang="zh-CN" sz="4000" b="1" dirty="0">
                <a:solidFill>
                  <a:srgbClr val="7030A0"/>
                </a:solidFill>
                <a:latin typeface="Times New Roman" panose="02020603050405020304" pitchFamily="18" charset="0"/>
                <a:ea typeface="微软雅黑" panose="020B0503020204020204" charset="-122"/>
                <a:cs typeface="Times New Roman" panose="02020603050405020304" pitchFamily="18" charset="0"/>
              </a:rPr>
              <a:t>‘Strike’  Mode</a:t>
            </a:r>
            <a:endParaRPr lang="zh-CN" altLang="en-US" sz="4000" b="1" dirty="0">
              <a:solidFill>
                <a:srgbClr val="7030A0"/>
              </a:solidFill>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80740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4800"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Q&amp;A Session</a:t>
            </a:r>
            <a:endParaRPr kumimoji="0" lang="en-US" altLang="zh-CN" sz="48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4800" dirty="0">
              <a:ea typeface="+mn-ea"/>
              <a:cs typeface="+mn-ea"/>
            </a:endParaRP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4" name="文本框 3"/>
          <p:cNvSpPr txBox="1"/>
          <p:nvPr/>
        </p:nvSpPr>
        <p:spPr>
          <a:xfrm>
            <a:off x="-484179" y="1344884"/>
            <a:ext cx="6096000" cy="2646878"/>
          </a:xfrm>
          <a:prstGeom prst="rect">
            <a:avLst/>
          </a:prstGeom>
          <a:noFill/>
        </p:spPr>
        <p:txBody>
          <a:bodyPr wrap="square">
            <a:spAutoFit/>
          </a:bodyPr>
          <a:lstStyle/>
          <a:p>
            <a:pPr algn="ctr"/>
            <a:r>
              <a:rPr lang="en-US" altLang="zh-CN" sz="16600" b="1" dirty="0">
                <a:ln w="6600">
                  <a:solidFill>
                    <a:schemeClr val="accent2"/>
                  </a:solidFill>
                  <a:prstDash val="solid"/>
                </a:ln>
                <a:solidFill>
                  <a:schemeClr val="accent2">
                    <a:lumMod val="60000"/>
                    <a:lumOff val="4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03</a:t>
            </a:r>
            <a:endParaRPr lang="zh-CN" altLang="en-US" sz="16600" b="1" dirty="0">
              <a:ln w="6600">
                <a:solidFill>
                  <a:schemeClr val="accent2"/>
                </a:solidFill>
                <a:prstDash val="solid"/>
              </a:ln>
              <a:solidFill>
                <a:schemeClr val="accent2">
                  <a:lumMod val="60000"/>
                  <a:lumOff val="40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622300" y="2218055"/>
            <a:ext cx="6761480" cy="1842135"/>
          </a:xfrm>
        </p:spPr>
        <p:txBody>
          <a:bodyPr/>
          <a:lstStyle/>
          <a:p>
            <a:pPr algn="just"/>
            <a:r>
              <a:rPr lang="en-US" altLang="zh-CN" sz="6000" dirty="0"/>
              <a:t>THANKS</a:t>
            </a:r>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a:xfrm>
            <a:off x="667503" y="3641672"/>
            <a:ext cx="5798382" cy="275590"/>
          </a:xfrm>
        </p:spPr>
        <p:txBody>
          <a:bodyPr/>
          <a:lstStyle/>
          <a:p>
            <a:r>
              <a:rPr lang="en-US" altLang="zh-CN" spc="450" dirty="0"/>
              <a:t>Thanks For Your Attention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r>
              <a:rPr lang="en-US" altLang="zh-CN"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a:t>
            </a:r>
          </a:p>
          <a:p>
            <a:r>
              <a:rPr lang="en-US" altLang="zh-CN" sz="2800"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lecturer:08022311</a:t>
            </a:r>
            <a:r>
              <a:rPr lang="zh-CN" altLang="en-US" sz="2800" spc="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陈鲲龙</a:t>
            </a:r>
            <a:endParaRPr kumimoji="0" lang="en-US" altLang="zh-CN" sz="28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800" dirty="0">
              <a:ea typeface="+mn-ea"/>
              <a:cs typeface="+mn-ea"/>
            </a:endParaRPr>
          </a:p>
        </p:txBody>
      </p:sp>
      <p:sp>
        <p:nvSpPr>
          <p:cNvPr id="3" name="日期占位符 2"/>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 name="文本框 4"/>
          <p:cNvSpPr txBox="1"/>
          <p:nvPr/>
        </p:nvSpPr>
        <p:spPr>
          <a:xfrm>
            <a:off x="-681355" y="1551669"/>
            <a:ext cx="6191250" cy="264687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600" b="1" i="0" u="none" strike="noStrike" kern="1200" cap="none" spc="0" normalizeH="0" baseline="0" noProof="0" dirty="0">
                <a:ln w="6600">
                  <a:solidFill>
                    <a:srgbClr val="FFCC00"/>
                  </a:solidFill>
                  <a:prstDash val="solid"/>
                </a:ln>
                <a:solidFill>
                  <a:srgbClr val="FFCC00">
                    <a:lumMod val="60000"/>
                    <a:lumOff val="40000"/>
                  </a:srgb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01</a:t>
            </a:r>
            <a:endParaRPr kumimoji="0" lang="zh-CN" altLang="en-US" sz="16600" b="1" i="0" u="none" strike="noStrike" kern="1200" cap="none" spc="0" normalizeH="0" baseline="0" noProof="0" dirty="0">
              <a:ln w="6600">
                <a:solidFill>
                  <a:srgbClr val="FFCC00"/>
                </a:solidFill>
                <a:prstDash val="solid"/>
              </a:ln>
              <a:solidFill>
                <a:srgbClr val="FFCC00">
                  <a:lumMod val="60000"/>
                  <a:lumOff val="40000"/>
                </a:srgbClr>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1456055"/>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Background</a:t>
            </a:r>
            <a:endParaRPr lang="en-US" altLang="zh-CN" sz="2400" b="1">
              <a:solidFill>
                <a:srgbClr val="445437"/>
              </a:solidFill>
              <a:latin typeface="Times New Roman" panose="02020603050405020304" pitchFamily="18" charset="0"/>
              <a:cs typeface="Times New Roman" panose="02020603050405020304" pitchFamily="18" charset="0"/>
            </a:endParaRPr>
          </a:p>
          <a:p>
            <a:endParaRPr kumimoji="0" lang="en-US" altLang="zh-CN" sz="24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sp>
        <p:nvSpPr>
          <p:cNvPr id="3" name="文本框 2"/>
          <p:cNvSpPr txBox="1"/>
          <p:nvPr/>
        </p:nvSpPr>
        <p:spPr>
          <a:xfrm>
            <a:off x="832485" y="1270000"/>
            <a:ext cx="10661015"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rPr>
              <a:t>P</a:t>
            </a:r>
            <a:r>
              <a:rPr lang="en-US" altLang="zh-CN" sz="3200" b="1">
                <a:solidFill>
                  <a:srgbClr val="445437"/>
                </a:solidFill>
                <a:latin typeface="Times New Roman" panose="02020603050405020304" pitchFamily="18" charset="0"/>
                <a:cs typeface="Times New Roman" panose="02020603050405020304" pitchFamily="18" charset="0"/>
              </a:rPr>
              <a:t>roducts</a:t>
            </a:r>
            <a:r>
              <a:rPr lang="zh-CN" altLang="en-US" sz="3200" b="1">
                <a:solidFill>
                  <a:srgbClr val="445437"/>
                </a:solidFill>
                <a:latin typeface="Times New Roman" panose="02020603050405020304" pitchFamily="18" charset="0"/>
                <a:cs typeface="Times New Roman" panose="02020603050405020304" pitchFamily="18" charset="0"/>
              </a:rPr>
              <a:t>（</a:t>
            </a:r>
            <a:r>
              <a:rPr lang="en-US" altLang="zh-CN" sz="3200" b="1">
                <a:solidFill>
                  <a:srgbClr val="445437"/>
                </a:solidFill>
                <a:latin typeface="Times New Roman" panose="02020603050405020304" pitchFamily="18" charset="0"/>
                <a:cs typeface="Times New Roman" panose="02020603050405020304" pitchFamily="18" charset="0"/>
              </a:rPr>
              <a:t>Sizes, Materials, and Production Lines</a:t>
            </a:r>
            <a:r>
              <a:rPr lang="zh-CN" altLang="en-US" sz="3200" b="1">
                <a:solidFill>
                  <a:srgbClr val="445437"/>
                </a:solidFill>
                <a:latin typeface="Times New Roman" panose="02020603050405020304" pitchFamily="18" charset="0"/>
                <a:cs typeface="Times New Roman" panose="02020603050405020304" pitchFamily="18" charset="0"/>
              </a:rPr>
              <a:t>）</a:t>
            </a:r>
          </a:p>
        </p:txBody>
      </p:sp>
      <p:sp>
        <p:nvSpPr>
          <p:cNvPr id="4" name="文本框 3"/>
          <p:cNvSpPr txBox="1"/>
          <p:nvPr/>
        </p:nvSpPr>
        <p:spPr>
          <a:xfrm>
            <a:off x="765175" y="3180080"/>
            <a:ext cx="10661015" cy="922020"/>
          </a:xfrm>
          <a:prstGeom prst="rect">
            <a:avLst/>
          </a:prstGeom>
          <a:solidFill>
            <a:srgbClr val="445437"/>
          </a:solidFill>
        </p:spPr>
        <p:txBody>
          <a:bodyPr wrap="square" rtlCol="0">
            <a:spAutoFit/>
          </a:bodyPr>
          <a:lstStyle/>
          <a:p>
            <a:r>
              <a:rPr lang="en-US" altLang="zh-CN" sz="5400" b="1">
                <a:solidFill>
                  <a:srgbClr val="FFCC00"/>
                </a:solidFill>
                <a:latin typeface="Times New Roman" panose="02020603050405020304" pitchFamily="18" charset="0"/>
                <a:cs typeface="Times New Roman" panose="02020603050405020304" pitchFamily="18" charset="0"/>
              </a:rPr>
              <a:t>D</a:t>
            </a:r>
            <a:r>
              <a:rPr lang="en-US" altLang="zh-CN" sz="3200" b="1">
                <a:solidFill>
                  <a:srgbClr val="FFCC00"/>
                </a:solidFill>
                <a:latin typeface="Times New Roman" panose="02020603050405020304" pitchFamily="18" charset="0"/>
                <a:cs typeface="Times New Roman" panose="02020603050405020304" pitchFamily="18" charset="0"/>
              </a:rPr>
              <a:t>emand Quantity and </a:t>
            </a:r>
            <a:r>
              <a:rPr lang="en-US" altLang="zh-CN" sz="5400" b="1">
                <a:solidFill>
                  <a:srgbClr val="FFCC00"/>
                </a:solidFill>
                <a:latin typeface="Times New Roman" panose="02020603050405020304" pitchFamily="18" charset="0"/>
                <a:cs typeface="Times New Roman" panose="02020603050405020304" pitchFamily="18" charset="0"/>
              </a:rPr>
              <a:t>D</a:t>
            </a:r>
            <a:r>
              <a:rPr lang="en-US" altLang="zh-CN" sz="3200" b="1">
                <a:solidFill>
                  <a:srgbClr val="FFCC00"/>
                </a:solidFill>
                <a:latin typeface="Times New Roman" panose="02020603050405020304" pitchFamily="18" charset="0"/>
                <a:cs typeface="Times New Roman" panose="02020603050405020304" pitchFamily="18" charset="0"/>
              </a:rPr>
              <a:t>eadlines</a:t>
            </a:r>
          </a:p>
        </p:txBody>
      </p:sp>
      <p:sp>
        <p:nvSpPr>
          <p:cNvPr id="5" name="文本框 4"/>
          <p:cNvSpPr txBox="1"/>
          <p:nvPr/>
        </p:nvSpPr>
        <p:spPr>
          <a:xfrm>
            <a:off x="765175" y="5090160"/>
            <a:ext cx="10661015" cy="1414780"/>
          </a:xfrm>
          <a:prstGeom prst="rect">
            <a:avLst/>
          </a:prstGeom>
          <a:solidFill>
            <a:srgbClr val="FFCC00"/>
          </a:solidFill>
        </p:spPr>
        <p:txBody>
          <a:bodyPr wrap="square" rtlCol="0">
            <a:spAutoFit/>
          </a:bodyPr>
          <a:lstStyle/>
          <a:p>
            <a:r>
              <a:rPr lang="en-US" altLang="zh-CN" sz="3200" b="1">
                <a:solidFill>
                  <a:srgbClr val="445437"/>
                </a:solidFill>
                <a:latin typeface="Times New Roman" panose="02020603050405020304" pitchFamily="18" charset="0"/>
                <a:cs typeface="Times New Roman" panose="02020603050405020304" pitchFamily="18" charset="0"/>
              </a:rPr>
              <a:t>e</a:t>
            </a:r>
            <a:r>
              <a:rPr lang="en-US" altLang="zh-CN" sz="5400" b="1">
                <a:solidFill>
                  <a:srgbClr val="445437"/>
                </a:solidFill>
                <a:latin typeface="Times New Roman" panose="02020603050405020304" pitchFamily="18" charset="0"/>
                <a:cs typeface="Times New Roman" panose="02020603050405020304" pitchFamily="18" charset="0"/>
              </a:rPr>
              <a:t>X</a:t>
            </a:r>
            <a:r>
              <a:rPr lang="en-US" altLang="zh-CN" sz="3200" b="1">
                <a:solidFill>
                  <a:srgbClr val="445437"/>
                </a:solidFill>
                <a:latin typeface="Times New Roman" panose="02020603050405020304" pitchFamily="18" charset="0"/>
                <a:cs typeface="Times New Roman" panose="02020603050405020304" pitchFamily="18" charset="0"/>
              </a:rPr>
              <a:t>act Production Schedule </a:t>
            </a:r>
          </a:p>
          <a:p>
            <a:r>
              <a:rPr lang="en-US" altLang="zh-CN" sz="3200" b="1">
                <a:solidFill>
                  <a:srgbClr val="445437"/>
                </a:solidFill>
                <a:latin typeface="Times New Roman" panose="02020603050405020304" pitchFamily="18" charset="0"/>
                <a:cs typeface="Times New Roman" panose="02020603050405020304" pitchFamily="18" charset="0"/>
              </a:rPr>
              <a:t>(Production Scheduling for Each Shift)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矩形 27"/>
          <p:cNvSpPr/>
          <p:nvPr/>
        </p:nvSpPr>
        <p:spPr>
          <a:xfrm>
            <a:off x="8702040" y="1711325"/>
            <a:ext cx="2787015" cy="4181475"/>
          </a:xfrm>
          <a:prstGeom prst="rect">
            <a:avLst/>
          </a:prstGeom>
          <a:solidFill>
            <a:srgbClr val="FFCC00">
              <a:alpha val="0"/>
            </a:srgbClr>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文本占位符 1"/>
          <p:cNvSpPr>
            <a:spLocks noGrp="1"/>
          </p:cNvSpPr>
          <p:nvPr>
            <p:ph type="body" sz="quarter" idx="11"/>
          </p:nvPr>
        </p:nvSpPr>
        <p:spPr>
          <a:xfrm>
            <a:off x="1240327" y="288802"/>
            <a:ext cx="8920029" cy="1456055"/>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Background</a:t>
            </a:r>
            <a:r>
              <a:rPr lang="en-US" altLang="zh-CN" sz="2400">
                <a:solidFill>
                  <a:srgbClr val="445437"/>
                </a:solidFill>
                <a:latin typeface="Times New Roman" panose="02020603050405020304" pitchFamily="18" charset="0"/>
                <a:cs typeface="Times New Roman" panose="02020603050405020304" pitchFamily="18" charset="0"/>
                <a:sym typeface="+mn-ea"/>
              </a:rPr>
              <a:t> - Products</a:t>
            </a:r>
            <a:endParaRPr lang="en-US" altLang="zh-CN" sz="2400" b="1">
              <a:solidFill>
                <a:srgbClr val="445437"/>
              </a:solidFill>
              <a:latin typeface="Times New Roman" panose="02020603050405020304" pitchFamily="18" charset="0"/>
              <a:cs typeface="Times New Roman" panose="02020603050405020304" pitchFamily="18" charset="0"/>
            </a:endParaRPr>
          </a:p>
          <a:p>
            <a:endParaRPr kumimoji="0" lang="en-US" altLang="zh-CN" sz="24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sp>
        <p:nvSpPr>
          <p:cNvPr id="4" name="文本框 3"/>
          <p:cNvSpPr txBox="1"/>
          <p:nvPr/>
        </p:nvSpPr>
        <p:spPr>
          <a:xfrm>
            <a:off x="765175" y="3180080"/>
            <a:ext cx="5330190" cy="922020"/>
          </a:xfrm>
          <a:prstGeom prst="rect">
            <a:avLst/>
          </a:prstGeom>
          <a:solidFill>
            <a:srgbClr val="445437"/>
          </a:solidFill>
        </p:spPr>
        <p:txBody>
          <a:bodyPr wrap="square" rtlCol="0">
            <a:spAutoFit/>
          </a:bodyPr>
          <a:lstStyle/>
          <a:p>
            <a:r>
              <a:rPr lang="en-US" altLang="zh-CN" sz="5400" b="1">
                <a:solidFill>
                  <a:srgbClr val="FFCC00"/>
                </a:solidFill>
                <a:latin typeface="Times New Roman" panose="02020603050405020304" pitchFamily="18" charset="0"/>
                <a:cs typeface="Times New Roman" panose="02020603050405020304" pitchFamily="18" charset="0"/>
              </a:rPr>
              <a:t>3 M</a:t>
            </a:r>
            <a:r>
              <a:rPr lang="en-US" altLang="zh-CN" sz="3600" b="1">
                <a:solidFill>
                  <a:srgbClr val="FFCC00"/>
                </a:solidFill>
                <a:latin typeface="Times New Roman" panose="02020603050405020304" pitchFamily="18" charset="0"/>
                <a:cs typeface="Times New Roman" panose="02020603050405020304" pitchFamily="18" charset="0"/>
              </a:rPr>
              <a:t>aterials : [ 1, 2, 3 ]</a:t>
            </a:r>
          </a:p>
        </p:txBody>
      </p:sp>
      <p:sp>
        <p:nvSpPr>
          <p:cNvPr id="11" name="椭圆 10"/>
          <p:cNvSpPr/>
          <p:nvPr/>
        </p:nvSpPr>
        <p:spPr>
          <a:xfrm>
            <a:off x="9897745" y="210629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9897745" y="290258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10770870" y="290258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0770870" y="368998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0770870" y="211518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9024620" y="211518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9024620" y="290258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9024620" y="368998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9897745" y="369887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9024620" y="447738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9024620" y="526478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9897745" y="450405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p:cNvSpPr/>
          <p:nvPr/>
        </p:nvSpPr>
        <p:spPr>
          <a:xfrm>
            <a:off x="9897745" y="5291455"/>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10770870" y="450405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0770870" y="529145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9691370" y="6012815"/>
            <a:ext cx="846000" cy="845185"/>
          </a:xfrm>
          <a:prstGeom prst="rect">
            <a:avLst/>
          </a:prstGeom>
          <a:solidFill>
            <a:srgbClr val="445437"/>
          </a:solidFill>
        </p:spPr>
        <p:txBody>
          <a:bodyPr wrap="square" rtlCol="0" anchor="t">
            <a:noAutofit/>
          </a:bodyPr>
          <a:lstStyle/>
          <a:p>
            <a:r>
              <a:rPr lang="en-US" altLang="zh-CN" sz="5400" b="1">
                <a:solidFill>
                  <a:srgbClr val="FFCC00"/>
                </a:solidFill>
                <a:latin typeface="Times New Roman" panose="02020603050405020304" pitchFamily="18" charset="0"/>
                <a:cs typeface="Times New Roman" panose="02020603050405020304" pitchFamily="18" charset="0"/>
                <a:sym typeface="+mn-ea"/>
              </a:rPr>
              <a:t>M</a:t>
            </a:r>
          </a:p>
        </p:txBody>
      </p:sp>
      <p:sp>
        <p:nvSpPr>
          <p:cNvPr id="27" name="文本框 26"/>
          <p:cNvSpPr txBox="1"/>
          <p:nvPr/>
        </p:nvSpPr>
        <p:spPr>
          <a:xfrm>
            <a:off x="8047990" y="3178810"/>
            <a:ext cx="540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S</a:t>
            </a:r>
          </a:p>
        </p:txBody>
      </p:sp>
      <p:sp>
        <p:nvSpPr>
          <p:cNvPr id="29" name="文本框 28"/>
          <p:cNvSpPr txBox="1"/>
          <p:nvPr/>
        </p:nvSpPr>
        <p:spPr>
          <a:xfrm>
            <a:off x="765175" y="1270000"/>
            <a:ext cx="7103745"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5 </a:t>
            </a:r>
            <a:r>
              <a:rPr lang="en-US" altLang="zh-CN" sz="3600" b="1">
                <a:solidFill>
                  <a:srgbClr val="445437"/>
                </a:solidFill>
                <a:latin typeface="Times New Roman" panose="02020603050405020304" pitchFamily="18" charset="0"/>
                <a:cs typeface="Times New Roman" panose="02020603050405020304" pitchFamily="18" charset="0"/>
                <a:sym typeface="+mn-ea"/>
              </a:rPr>
              <a:t>Sizes : [ 5.5, 8, 10, 13.5, 14 ]</a:t>
            </a:r>
          </a:p>
        </p:txBody>
      </p:sp>
      <p:sp>
        <p:nvSpPr>
          <p:cNvPr id="30" name="文本框 29"/>
          <p:cNvSpPr txBox="1"/>
          <p:nvPr/>
        </p:nvSpPr>
        <p:spPr>
          <a:xfrm>
            <a:off x="866775" y="4937760"/>
            <a:ext cx="6079490" cy="1198880"/>
          </a:xfrm>
          <a:prstGeom prst="rect">
            <a:avLst/>
          </a:prstGeom>
          <a:noFill/>
        </p:spPr>
        <p:txBody>
          <a:bodyPr wrap="square" rtlCol="0">
            <a:spAutoFit/>
          </a:bodyPr>
          <a:lstStyle/>
          <a:p>
            <a:r>
              <a:rPr lang="en-US" altLang="zh-CN" sz="2400" b="1">
                <a:solidFill>
                  <a:srgbClr val="445437"/>
                </a:solidFill>
                <a:latin typeface="Times New Roman" panose="02020603050405020304" pitchFamily="18" charset="0"/>
                <a:cs typeface="Times New Roman" panose="02020603050405020304" pitchFamily="18" charset="0"/>
              </a:rPr>
              <a:t>where a “      ” indicates that we are required to produce this type of product, </a:t>
            </a:r>
          </a:p>
          <a:p>
            <a:r>
              <a:rPr lang="en-US" altLang="zh-CN" sz="2400" b="1">
                <a:solidFill>
                  <a:srgbClr val="445437"/>
                </a:solidFill>
                <a:latin typeface="Times New Roman" panose="02020603050405020304" pitchFamily="18" charset="0"/>
                <a:cs typeface="Times New Roman" panose="02020603050405020304" pitchFamily="18" charset="0"/>
              </a:rPr>
              <a:t>whereas  “       ” means we are not.</a:t>
            </a:r>
          </a:p>
        </p:txBody>
      </p:sp>
      <p:sp>
        <p:nvSpPr>
          <p:cNvPr id="31" name="椭圆 30"/>
          <p:cNvSpPr/>
          <p:nvPr/>
        </p:nvSpPr>
        <p:spPr>
          <a:xfrm>
            <a:off x="2271395" y="493776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椭圆 31"/>
          <p:cNvSpPr/>
          <p:nvPr/>
        </p:nvSpPr>
        <p:spPr>
          <a:xfrm>
            <a:off x="2414270" y="5776595"/>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666480" y="908685"/>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8490585" y="1133475"/>
            <a:ext cx="2787015" cy="418147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8306435" y="1338580"/>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8110855" y="1561465"/>
            <a:ext cx="2787015" cy="418147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文本占位符 1"/>
          <p:cNvSpPr>
            <a:spLocks noGrp="1"/>
          </p:cNvSpPr>
          <p:nvPr>
            <p:ph type="body" sz="quarter" idx="11"/>
          </p:nvPr>
        </p:nvSpPr>
        <p:spPr>
          <a:xfrm>
            <a:off x="1240327" y="288802"/>
            <a:ext cx="8920029" cy="1456055"/>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Background </a:t>
            </a:r>
            <a:r>
              <a:rPr lang="en-US" altLang="zh-CN" sz="2400">
                <a:solidFill>
                  <a:srgbClr val="445437"/>
                </a:solidFill>
                <a:latin typeface="Times New Roman" panose="02020603050405020304" pitchFamily="18" charset="0"/>
                <a:cs typeface="Times New Roman" panose="02020603050405020304" pitchFamily="18" charset="0"/>
                <a:sym typeface="+mn-ea"/>
              </a:rPr>
              <a:t>- Products</a:t>
            </a:r>
            <a:endParaRPr lang="en-US" altLang="zh-CN" sz="2400" b="1">
              <a:solidFill>
                <a:srgbClr val="445437"/>
              </a:solidFill>
              <a:latin typeface="Times New Roman" panose="02020603050405020304" pitchFamily="18" charset="0"/>
              <a:cs typeface="Times New Roman" panose="02020603050405020304" pitchFamily="18" charset="0"/>
            </a:endParaRPr>
          </a:p>
          <a:p>
            <a:endParaRPr kumimoji="0" lang="en-US" altLang="zh-CN" sz="24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sp>
        <p:nvSpPr>
          <p:cNvPr id="3" name="文本框 2"/>
          <p:cNvSpPr txBox="1"/>
          <p:nvPr/>
        </p:nvSpPr>
        <p:spPr>
          <a:xfrm>
            <a:off x="765175" y="5090160"/>
            <a:ext cx="7104380"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rPr>
              <a:t>5 </a:t>
            </a:r>
            <a:r>
              <a:rPr lang="en-US" altLang="zh-CN" sz="3600" b="1">
                <a:solidFill>
                  <a:srgbClr val="445437"/>
                </a:solidFill>
                <a:latin typeface="Times New Roman" panose="02020603050405020304" pitchFamily="18" charset="0"/>
                <a:cs typeface="Times New Roman" panose="02020603050405020304" pitchFamily="18" charset="0"/>
                <a:sym typeface="+mn-ea"/>
              </a:rPr>
              <a:t>Production </a:t>
            </a:r>
            <a:r>
              <a:rPr lang="en-US" altLang="zh-CN" sz="5400" b="1">
                <a:solidFill>
                  <a:srgbClr val="445437"/>
                </a:solidFill>
                <a:latin typeface="Times New Roman" panose="02020603050405020304" pitchFamily="18" charset="0"/>
                <a:cs typeface="Times New Roman" panose="02020603050405020304" pitchFamily="18" charset="0"/>
                <a:sym typeface="+mn-ea"/>
              </a:rPr>
              <a:t>L</a:t>
            </a:r>
            <a:r>
              <a:rPr lang="en-US" altLang="zh-CN" sz="3600" b="1">
                <a:solidFill>
                  <a:srgbClr val="445437"/>
                </a:solidFill>
                <a:latin typeface="Times New Roman" panose="02020603050405020304" pitchFamily="18" charset="0"/>
                <a:cs typeface="Times New Roman" panose="02020603050405020304" pitchFamily="18" charset="0"/>
                <a:sym typeface="+mn-ea"/>
              </a:rPr>
              <a:t>ines : [ 1, 2, 3, 4, 5 ]</a:t>
            </a:r>
            <a:endParaRPr lang="zh-CN" altLang="en-US" sz="3200" b="1">
              <a:solidFill>
                <a:srgbClr val="445437"/>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65175" y="3180080"/>
            <a:ext cx="5330190" cy="922020"/>
          </a:xfrm>
          <a:prstGeom prst="rect">
            <a:avLst/>
          </a:prstGeom>
          <a:solidFill>
            <a:srgbClr val="445437"/>
          </a:solidFill>
        </p:spPr>
        <p:txBody>
          <a:bodyPr wrap="square" rtlCol="0">
            <a:spAutoFit/>
          </a:bodyPr>
          <a:lstStyle/>
          <a:p>
            <a:r>
              <a:rPr lang="en-US" altLang="zh-CN" sz="5400" b="1">
                <a:solidFill>
                  <a:srgbClr val="FFCC00"/>
                </a:solidFill>
                <a:latin typeface="Times New Roman" panose="02020603050405020304" pitchFamily="18" charset="0"/>
                <a:cs typeface="Times New Roman" panose="02020603050405020304" pitchFamily="18" charset="0"/>
              </a:rPr>
              <a:t>3 M</a:t>
            </a:r>
            <a:r>
              <a:rPr lang="en-US" altLang="zh-CN" sz="3600" b="1">
                <a:solidFill>
                  <a:srgbClr val="FFCC00"/>
                </a:solidFill>
                <a:latin typeface="Times New Roman" panose="02020603050405020304" pitchFamily="18" charset="0"/>
                <a:cs typeface="Times New Roman" panose="02020603050405020304" pitchFamily="18" charset="0"/>
              </a:rPr>
              <a:t>aterials : [ 1, 2, 3 ]</a:t>
            </a:r>
          </a:p>
        </p:txBody>
      </p:sp>
      <p:sp>
        <p:nvSpPr>
          <p:cNvPr id="5" name="文本框 4"/>
          <p:cNvSpPr txBox="1"/>
          <p:nvPr/>
        </p:nvSpPr>
        <p:spPr>
          <a:xfrm>
            <a:off x="765175" y="1270000"/>
            <a:ext cx="7103745" cy="922020"/>
          </a:xfrm>
          <a:prstGeom prst="rect">
            <a:avLst/>
          </a:prstGeom>
          <a:solidFill>
            <a:srgbClr val="FFCC00"/>
          </a:solidFill>
        </p:spPr>
        <p:txBody>
          <a:bodyPr wrap="square" rtlCol="0">
            <a:sp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5 S</a:t>
            </a:r>
            <a:r>
              <a:rPr lang="en-US" altLang="zh-CN" sz="3600" b="1">
                <a:solidFill>
                  <a:srgbClr val="445437"/>
                </a:solidFill>
                <a:latin typeface="Times New Roman" panose="02020603050405020304" pitchFamily="18" charset="0"/>
                <a:cs typeface="Times New Roman" panose="02020603050405020304" pitchFamily="18" charset="0"/>
                <a:sym typeface="+mn-ea"/>
              </a:rPr>
              <a:t>izes : [ 5.5, 8, 10, 13.5, 14 ]</a:t>
            </a:r>
          </a:p>
        </p:txBody>
      </p:sp>
      <p:sp>
        <p:nvSpPr>
          <p:cNvPr id="28" name="矩形 27"/>
          <p:cNvSpPr/>
          <p:nvPr/>
        </p:nvSpPr>
        <p:spPr>
          <a:xfrm>
            <a:off x="7983855" y="1734820"/>
            <a:ext cx="2787015" cy="418147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9179560" y="212979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9179560" y="29260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10052685" y="29260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0052685" y="37134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0052685" y="21386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8306435" y="21386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8306435" y="29260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8306435" y="371348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9179560" y="372237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8306435" y="45008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8306435" y="528828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9179560" y="452755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p:cNvSpPr/>
          <p:nvPr/>
        </p:nvSpPr>
        <p:spPr>
          <a:xfrm>
            <a:off x="9179560" y="5314950"/>
            <a:ext cx="360000" cy="360000"/>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10052685" y="452755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0052685" y="5314950"/>
            <a:ext cx="360000" cy="360000"/>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8973185" y="6036310"/>
            <a:ext cx="846000" cy="845185"/>
          </a:xfrm>
          <a:prstGeom prst="rect">
            <a:avLst/>
          </a:prstGeom>
          <a:solidFill>
            <a:srgbClr val="445437"/>
          </a:solidFill>
        </p:spPr>
        <p:txBody>
          <a:bodyPr wrap="square" rtlCol="0" anchor="t">
            <a:noAutofit/>
          </a:bodyPr>
          <a:lstStyle/>
          <a:p>
            <a:r>
              <a:rPr lang="en-US" altLang="zh-CN" sz="5400" b="1">
                <a:solidFill>
                  <a:srgbClr val="FFCC00"/>
                </a:solidFill>
                <a:latin typeface="Times New Roman" panose="02020603050405020304" pitchFamily="18" charset="0"/>
                <a:cs typeface="Times New Roman" panose="02020603050405020304" pitchFamily="18" charset="0"/>
                <a:sym typeface="+mn-ea"/>
              </a:rPr>
              <a:t>M</a:t>
            </a:r>
          </a:p>
        </p:txBody>
      </p:sp>
      <p:sp>
        <p:nvSpPr>
          <p:cNvPr id="27" name="文本框 26"/>
          <p:cNvSpPr txBox="1"/>
          <p:nvPr/>
        </p:nvSpPr>
        <p:spPr>
          <a:xfrm>
            <a:off x="7329805" y="3202305"/>
            <a:ext cx="540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S</a:t>
            </a:r>
          </a:p>
        </p:txBody>
      </p:sp>
      <p:sp>
        <p:nvSpPr>
          <p:cNvPr id="30" name="文本框 29"/>
          <p:cNvSpPr txBox="1"/>
          <p:nvPr/>
        </p:nvSpPr>
        <p:spPr>
          <a:xfrm>
            <a:off x="11277600" y="5520055"/>
            <a:ext cx="612000" cy="900000"/>
          </a:xfrm>
          <a:prstGeom prst="rect">
            <a:avLst/>
          </a:prstGeom>
          <a:solidFill>
            <a:srgbClr val="FFCC00"/>
          </a:solidFill>
        </p:spPr>
        <p:txBody>
          <a:bodyPr wrap="square" rtlCol="0" anchor="t">
            <a:noAutofit/>
          </a:bodyPr>
          <a:lstStyle/>
          <a:p>
            <a:r>
              <a:rPr lang="en-US" altLang="zh-CN" sz="5400" b="1">
                <a:solidFill>
                  <a:srgbClr val="445437"/>
                </a:solidFill>
                <a:latin typeface="Times New Roman" panose="02020603050405020304" pitchFamily="18" charset="0"/>
                <a:cs typeface="Times New Roman" panose="02020603050405020304" pitchFamily="18" charset="0"/>
                <a:sym typeface="+mn-ea"/>
              </a:rPr>
              <a:t>L</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1456055"/>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Background </a:t>
            </a:r>
            <a:r>
              <a:rPr lang="en-US" altLang="zh-CN" sz="2400">
                <a:solidFill>
                  <a:srgbClr val="445437"/>
                </a:solidFill>
                <a:latin typeface="Times New Roman" panose="02020603050405020304" pitchFamily="18" charset="0"/>
                <a:cs typeface="Times New Roman" panose="02020603050405020304" pitchFamily="18" charset="0"/>
                <a:sym typeface="+mn-ea"/>
              </a:rPr>
              <a:t>- eXact Production Schedule</a:t>
            </a:r>
            <a:endParaRPr lang="en-US" altLang="zh-CN" sz="2400" b="1">
              <a:solidFill>
                <a:srgbClr val="445437"/>
              </a:solidFill>
              <a:latin typeface="Times New Roman" panose="02020603050405020304" pitchFamily="18" charset="0"/>
              <a:cs typeface="Times New Roman" panose="02020603050405020304" pitchFamily="18" charset="0"/>
            </a:endParaRPr>
          </a:p>
          <a:p>
            <a:endParaRPr kumimoji="0" lang="en-US" altLang="zh-CN" sz="2400" b="1" i="0" u="none" strike="noStrike" kern="1200" cap="none" spc="0" normalizeH="0" baseline="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endParaRPr lang="zh-CN" altLang="en-US" sz="2400" dirty="0">
              <a:ea typeface="+mn-ea"/>
              <a:cs typeface="+mn-ea"/>
            </a:endParaRPr>
          </a:p>
        </p:txBody>
      </p:sp>
      <p:sp>
        <p:nvSpPr>
          <p:cNvPr id="23" name="文本占位符 8"/>
          <p:cNvSpPr txBox="1"/>
          <p:nvPr/>
        </p:nvSpPr>
        <p:spPr>
          <a:xfrm>
            <a:off x="6695905" y="1868934"/>
            <a:ext cx="5119828" cy="3544560"/>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prstClr val="black"/>
              </a:solidFill>
              <a:effectLst/>
              <a:uLnTx/>
              <a:uFillTx/>
              <a:latin typeface="腾讯体" panose="02010600010101010101" pitchFamily="2" charset="-122"/>
              <a:ea typeface="腾讯体" panose="02010600010101010101" pitchFamily="2" charset="-122"/>
              <a:cs typeface="+mn-cs"/>
            </a:endParaRPr>
          </a:p>
        </p:txBody>
      </p:sp>
      <p:sp>
        <p:nvSpPr>
          <p:cNvPr id="5" name="文本框 4"/>
          <p:cNvSpPr txBox="1"/>
          <p:nvPr/>
        </p:nvSpPr>
        <p:spPr>
          <a:xfrm>
            <a:off x="765175" y="975360"/>
            <a:ext cx="10661015" cy="922020"/>
          </a:xfrm>
          <a:prstGeom prst="rect">
            <a:avLst/>
          </a:prstGeom>
          <a:solidFill>
            <a:srgbClr val="FFCC00"/>
          </a:solidFill>
        </p:spPr>
        <p:txBody>
          <a:bodyPr wrap="square" rtlCol="0">
            <a:spAutoFit/>
          </a:bodyPr>
          <a:lstStyle/>
          <a:p>
            <a:r>
              <a:rPr lang="en-US" altLang="zh-CN" sz="3200" b="1">
                <a:solidFill>
                  <a:srgbClr val="445437"/>
                </a:solidFill>
                <a:latin typeface="Times New Roman" panose="02020603050405020304" pitchFamily="18" charset="0"/>
                <a:cs typeface="Times New Roman" panose="02020603050405020304" pitchFamily="18" charset="0"/>
              </a:rPr>
              <a:t>e</a:t>
            </a:r>
            <a:r>
              <a:rPr lang="en-US" altLang="zh-CN" sz="5400" b="1">
                <a:solidFill>
                  <a:srgbClr val="445437"/>
                </a:solidFill>
                <a:latin typeface="Times New Roman" panose="02020603050405020304" pitchFamily="18" charset="0"/>
                <a:cs typeface="Times New Roman" panose="02020603050405020304" pitchFamily="18" charset="0"/>
              </a:rPr>
              <a:t>X</a:t>
            </a:r>
            <a:r>
              <a:rPr lang="en-US" altLang="zh-CN" sz="3200" b="1">
                <a:solidFill>
                  <a:srgbClr val="445437"/>
                </a:solidFill>
                <a:latin typeface="Times New Roman" panose="02020603050405020304" pitchFamily="18" charset="0"/>
                <a:cs typeface="Times New Roman" panose="02020603050405020304" pitchFamily="18" charset="0"/>
              </a:rPr>
              <a:t>act Production Schedule for </a:t>
            </a:r>
            <a:r>
              <a:rPr lang="en-US" altLang="zh-CN" sz="5400" b="1">
                <a:solidFill>
                  <a:srgbClr val="445437"/>
                </a:solidFill>
                <a:latin typeface="Times New Roman" panose="02020603050405020304" pitchFamily="18" charset="0"/>
                <a:cs typeface="Times New Roman" panose="02020603050405020304" pitchFamily="18" charset="0"/>
              </a:rPr>
              <a:t>12</a:t>
            </a:r>
            <a:r>
              <a:rPr lang="en-US" altLang="zh-CN" sz="3200" b="1">
                <a:solidFill>
                  <a:srgbClr val="445437"/>
                </a:solidFill>
                <a:latin typeface="Times New Roman" panose="02020603050405020304" pitchFamily="18" charset="0"/>
                <a:cs typeface="Times New Roman" panose="02020603050405020304" pitchFamily="18" charset="0"/>
              </a:rPr>
              <a:t> Shift)</a:t>
            </a:r>
          </a:p>
        </p:txBody>
      </p:sp>
      <p:grpSp>
        <p:nvGrpSpPr>
          <p:cNvPr id="76" name="组合 75"/>
          <p:cNvGrpSpPr/>
          <p:nvPr/>
        </p:nvGrpSpPr>
        <p:grpSpPr>
          <a:xfrm>
            <a:off x="833120" y="2148840"/>
            <a:ext cx="2837728" cy="3475807"/>
            <a:chOff x="11419" y="3699"/>
            <a:chExt cx="7181" cy="9514"/>
          </a:xfrm>
        </p:grpSpPr>
        <p:sp>
          <p:nvSpPr>
            <p:cNvPr id="9" name="矩形 8"/>
            <p:cNvSpPr/>
            <p:nvPr/>
          </p:nvSpPr>
          <p:spPr>
            <a:xfrm>
              <a:off x="13524" y="3699"/>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13247" y="4053"/>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12957" y="4376"/>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12649" y="4727"/>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12449" y="5000"/>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14332" y="5622"/>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14332"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15707"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5707" y="811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570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1295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12957" y="687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12957" y="811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4332" y="8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12957" y="935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p:cNvSpPr/>
            <p:nvPr/>
          </p:nvSpPr>
          <p:spPr>
            <a:xfrm>
              <a:off x="12957" y="1059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14332" y="939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14332" y="1063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15707" y="939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5707" y="1063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14008" y="11774"/>
              <a:ext cx="1332" cy="1439"/>
            </a:xfrm>
            <a:prstGeom prst="rect">
              <a:avLst/>
            </a:prstGeom>
            <a:solidFill>
              <a:srgbClr val="445437"/>
            </a:solidFill>
          </p:spPr>
          <p:txBody>
            <a:bodyPr wrap="square" rtlCol="0" anchor="t">
              <a:noAutofit/>
            </a:bodyPr>
            <a:lstStyle/>
            <a:p>
              <a:pPr algn="ctr"/>
              <a:r>
                <a:rPr lang="en-US" altLang="zh-CN" sz="3200" b="1">
                  <a:solidFill>
                    <a:srgbClr val="FFCC00"/>
                  </a:solidFill>
                  <a:latin typeface="Times New Roman" panose="02020603050405020304" pitchFamily="18" charset="0"/>
                  <a:cs typeface="Times New Roman" panose="02020603050405020304" pitchFamily="18" charset="0"/>
                  <a:sym typeface="+mn-ea"/>
                </a:rPr>
                <a:t>M</a:t>
              </a:r>
            </a:p>
          </p:txBody>
        </p:sp>
        <p:sp>
          <p:nvSpPr>
            <p:cNvPr id="27" name="文本框 26"/>
            <p:cNvSpPr txBox="1"/>
            <p:nvPr/>
          </p:nvSpPr>
          <p:spPr>
            <a:xfrm>
              <a:off x="11419" y="7311"/>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30" name="文本框 29"/>
            <p:cNvSpPr txBox="1"/>
            <p:nvPr/>
          </p:nvSpPr>
          <p:spPr>
            <a:xfrm>
              <a:off x="17636" y="10961"/>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grpSp>
      <p:sp>
        <p:nvSpPr>
          <p:cNvPr id="78" name="文本框 77"/>
          <p:cNvSpPr txBox="1"/>
          <p:nvPr/>
        </p:nvSpPr>
        <p:spPr>
          <a:xfrm>
            <a:off x="2974340" y="3533775"/>
            <a:ext cx="2213610" cy="904875"/>
          </a:xfrm>
          <a:prstGeom prst="rect">
            <a:avLst/>
          </a:prstGeom>
          <a:noFill/>
        </p:spPr>
        <p:txBody>
          <a:bodyPr wrap="square" rtlCol="0">
            <a:noAutofit/>
          </a:bodyPr>
          <a:lstStyle/>
          <a:p>
            <a:pPr algn="ctr"/>
            <a:r>
              <a:rPr lang="en-US" altLang="zh-CN" sz="5400" b="1">
                <a:solidFill>
                  <a:srgbClr val="445437"/>
                </a:solidFill>
                <a:latin typeface="Times New Roman" panose="02020603050405020304" pitchFamily="18" charset="0"/>
                <a:cs typeface="Times New Roman" panose="02020603050405020304" pitchFamily="18" charset="0"/>
              </a:rPr>
              <a:t>…</a:t>
            </a:r>
          </a:p>
        </p:txBody>
      </p:sp>
      <p:grpSp>
        <p:nvGrpSpPr>
          <p:cNvPr id="79" name="组合 78"/>
          <p:cNvGrpSpPr/>
          <p:nvPr/>
        </p:nvGrpSpPr>
        <p:grpSpPr>
          <a:xfrm>
            <a:off x="8785225" y="2160905"/>
            <a:ext cx="2837728" cy="3475807"/>
            <a:chOff x="11419" y="3699"/>
            <a:chExt cx="7181" cy="9514"/>
          </a:xfrm>
        </p:grpSpPr>
        <p:sp>
          <p:nvSpPr>
            <p:cNvPr id="80" name="矩形 79"/>
            <p:cNvSpPr/>
            <p:nvPr/>
          </p:nvSpPr>
          <p:spPr>
            <a:xfrm>
              <a:off x="13524" y="3699"/>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矩形 80"/>
            <p:cNvSpPr/>
            <p:nvPr/>
          </p:nvSpPr>
          <p:spPr>
            <a:xfrm>
              <a:off x="13247" y="4053"/>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矩形 81"/>
            <p:cNvSpPr/>
            <p:nvPr/>
          </p:nvSpPr>
          <p:spPr>
            <a:xfrm>
              <a:off x="12957" y="4376"/>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矩形 82"/>
            <p:cNvSpPr/>
            <p:nvPr/>
          </p:nvSpPr>
          <p:spPr>
            <a:xfrm>
              <a:off x="12649" y="4727"/>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矩形 83"/>
            <p:cNvSpPr/>
            <p:nvPr/>
          </p:nvSpPr>
          <p:spPr>
            <a:xfrm>
              <a:off x="12449" y="5000"/>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椭圆 84"/>
            <p:cNvSpPr/>
            <p:nvPr/>
          </p:nvSpPr>
          <p:spPr>
            <a:xfrm>
              <a:off x="14332" y="5622"/>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椭圆 85"/>
            <p:cNvSpPr/>
            <p:nvPr/>
          </p:nvSpPr>
          <p:spPr>
            <a:xfrm>
              <a:off x="14332"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椭圆 86"/>
            <p:cNvSpPr/>
            <p:nvPr/>
          </p:nvSpPr>
          <p:spPr>
            <a:xfrm>
              <a:off x="15707"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椭圆 87"/>
            <p:cNvSpPr/>
            <p:nvPr/>
          </p:nvSpPr>
          <p:spPr>
            <a:xfrm>
              <a:off x="15707" y="811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椭圆 88"/>
            <p:cNvSpPr/>
            <p:nvPr/>
          </p:nvSpPr>
          <p:spPr>
            <a:xfrm>
              <a:off x="1570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椭圆 89"/>
            <p:cNvSpPr/>
            <p:nvPr/>
          </p:nvSpPr>
          <p:spPr>
            <a:xfrm>
              <a:off x="1295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椭圆 90"/>
            <p:cNvSpPr/>
            <p:nvPr/>
          </p:nvSpPr>
          <p:spPr>
            <a:xfrm>
              <a:off x="12957" y="687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椭圆 91"/>
            <p:cNvSpPr/>
            <p:nvPr/>
          </p:nvSpPr>
          <p:spPr>
            <a:xfrm>
              <a:off x="12957" y="811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椭圆 92"/>
            <p:cNvSpPr/>
            <p:nvPr/>
          </p:nvSpPr>
          <p:spPr>
            <a:xfrm>
              <a:off x="14332" y="8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椭圆 93"/>
            <p:cNvSpPr/>
            <p:nvPr/>
          </p:nvSpPr>
          <p:spPr>
            <a:xfrm>
              <a:off x="12957" y="935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椭圆 94"/>
            <p:cNvSpPr/>
            <p:nvPr/>
          </p:nvSpPr>
          <p:spPr>
            <a:xfrm>
              <a:off x="12957" y="1059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椭圆 95"/>
            <p:cNvSpPr/>
            <p:nvPr/>
          </p:nvSpPr>
          <p:spPr>
            <a:xfrm>
              <a:off x="14332" y="939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椭圆 96"/>
            <p:cNvSpPr/>
            <p:nvPr/>
          </p:nvSpPr>
          <p:spPr>
            <a:xfrm>
              <a:off x="14332" y="1063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椭圆 97"/>
            <p:cNvSpPr/>
            <p:nvPr/>
          </p:nvSpPr>
          <p:spPr>
            <a:xfrm>
              <a:off x="15707" y="939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椭圆 98"/>
            <p:cNvSpPr/>
            <p:nvPr/>
          </p:nvSpPr>
          <p:spPr>
            <a:xfrm>
              <a:off x="15707" y="1063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文本框 99"/>
            <p:cNvSpPr txBox="1"/>
            <p:nvPr/>
          </p:nvSpPr>
          <p:spPr>
            <a:xfrm>
              <a:off x="14008" y="11774"/>
              <a:ext cx="1332" cy="1439"/>
            </a:xfrm>
            <a:prstGeom prst="rect">
              <a:avLst/>
            </a:prstGeom>
            <a:solidFill>
              <a:srgbClr val="445437"/>
            </a:solidFill>
          </p:spPr>
          <p:txBody>
            <a:bodyPr wrap="square" rtlCol="0" anchor="t">
              <a:noAutofit/>
            </a:bodyPr>
            <a:lstStyle/>
            <a:p>
              <a:pPr algn="ctr"/>
              <a:r>
                <a:rPr lang="en-US" altLang="zh-CN" sz="3200" b="1">
                  <a:solidFill>
                    <a:srgbClr val="FFCC00"/>
                  </a:solidFill>
                  <a:latin typeface="Times New Roman" panose="02020603050405020304" pitchFamily="18" charset="0"/>
                  <a:cs typeface="Times New Roman" panose="02020603050405020304" pitchFamily="18" charset="0"/>
                  <a:sym typeface="+mn-ea"/>
                </a:rPr>
                <a:t>M</a:t>
              </a:r>
            </a:p>
          </p:txBody>
        </p:sp>
        <p:sp>
          <p:nvSpPr>
            <p:cNvPr id="101" name="文本框 100"/>
            <p:cNvSpPr txBox="1"/>
            <p:nvPr/>
          </p:nvSpPr>
          <p:spPr>
            <a:xfrm>
              <a:off x="11419" y="7311"/>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102" name="文本框 101"/>
            <p:cNvSpPr txBox="1"/>
            <p:nvPr/>
          </p:nvSpPr>
          <p:spPr>
            <a:xfrm>
              <a:off x="17636" y="10961"/>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grpSp>
      <p:sp>
        <p:nvSpPr>
          <p:cNvPr id="103" name="文本框 102"/>
          <p:cNvSpPr txBox="1"/>
          <p:nvPr/>
        </p:nvSpPr>
        <p:spPr>
          <a:xfrm>
            <a:off x="1107440" y="5913120"/>
            <a:ext cx="218249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X(s,m,l,1)</a:t>
            </a:r>
          </a:p>
        </p:txBody>
      </p:sp>
      <p:sp>
        <p:nvSpPr>
          <p:cNvPr id="104" name="文本框 103"/>
          <p:cNvSpPr txBox="1"/>
          <p:nvPr/>
        </p:nvSpPr>
        <p:spPr>
          <a:xfrm>
            <a:off x="8991600" y="5913120"/>
            <a:ext cx="253682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X(s,m,l,12)</a:t>
            </a:r>
          </a:p>
        </p:txBody>
      </p:sp>
      <p:sp>
        <p:nvSpPr>
          <p:cNvPr id="105" name="文本框 104"/>
          <p:cNvSpPr txBox="1"/>
          <p:nvPr/>
        </p:nvSpPr>
        <p:spPr>
          <a:xfrm>
            <a:off x="7164070" y="3528695"/>
            <a:ext cx="2213610" cy="904875"/>
          </a:xfrm>
          <a:prstGeom prst="rect">
            <a:avLst/>
          </a:prstGeom>
          <a:noFill/>
        </p:spPr>
        <p:txBody>
          <a:bodyPr wrap="square" rtlCol="0">
            <a:noAutofit/>
          </a:bodyPr>
          <a:lstStyle/>
          <a:p>
            <a:pPr algn="ctr"/>
            <a:r>
              <a:rPr lang="en-US" altLang="zh-CN" sz="5400" b="1">
                <a:solidFill>
                  <a:srgbClr val="445437"/>
                </a:solidFill>
                <a:latin typeface="Times New Roman" panose="02020603050405020304" pitchFamily="18" charset="0"/>
                <a:cs typeface="Times New Roman" panose="02020603050405020304" pitchFamily="18" charset="0"/>
              </a:rPr>
              <a:t>…</a:t>
            </a:r>
          </a:p>
        </p:txBody>
      </p:sp>
      <p:grpSp>
        <p:nvGrpSpPr>
          <p:cNvPr id="106" name="组合 105"/>
          <p:cNvGrpSpPr/>
          <p:nvPr/>
        </p:nvGrpSpPr>
        <p:grpSpPr>
          <a:xfrm>
            <a:off x="4822190" y="2175510"/>
            <a:ext cx="2837728" cy="3475807"/>
            <a:chOff x="11419" y="3699"/>
            <a:chExt cx="7181" cy="9514"/>
          </a:xfrm>
        </p:grpSpPr>
        <p:sp>
          <p:nvSpPr>
            <p:cNvPr id="107" name="矩形 106"/>
            <p:cNvSpPr/>
            <p:nvPr/>
          </p:nvSpPr>
          <p:spPr>
            <a:xfrm>
              <a:off x="13524" y="3699"/>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矩形 107"/>
            <p:cNvSpPr/>
            <p:nvPr/>
          </p:nvSpPr>
          <p:spPr>
            <a:xfrm>
              <a:off x="13247" y="4053"/>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矩形 108"/>
            <p:cNvSpPr/>
            <p:nvPr/>
          </p:nvSpPr>
          <p:spPr>
            <a:xfrm>
              <a:off x="12957" y="4376"/>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矩形 109"/>
            <p:cNvSpPr/>
            <p:nvPr/>
          </p:nvSpPr>
          <p:spPr>
            <a:xfrm>
              <a:off x="12649" y="4727"/>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矩形 110"/>
            <p:cNvSpPr/>
            <p:nvPr/>
          </p:nvSpPr>
          <p:spPr>
            <a:xfrm>
              <a:off x="12449" y="5000"/>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椭圆 111"/>
            <p:cNvSpPr/>
            <p:nvPr/>
          </p:nvSpPr>
          <p:spPr>
            <a:xfrm>
              <a:off x="14332" y="5622"/>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椭圆 112"/>
            <p:cNvSpPr/>
            <p:nvPr/>
          </p:nvSpPr>
          <p:spPr>
            <a:xfrm>
              <a:off x="14332"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椭圆 113"/>
            <p:cNvSpPr/>
            <p:nvPr/>
          </p:nvSpPr>
          <p:spPr>
            <a:xfrm>
              <a:off x="15707" y="687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椭圆 114"/>
            <p:cNvSpPr/>
            <p:nvPr/>
          </p:nvSpPr>
          <p:spPr>
            <a:xfrm>
              <a:off x="15707" y="811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椭圆 115"/>
            <p:cNvSpPr/>
            <p:nvPr/>
          </p:nvSpPr>
          <p:spPr>
            <a:xfrm>
              <a:off x="1570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椭圆 116"/>
            <p:cNvSpPr/>
            <p:nvPr/>
          </p:nvSpPr>
          <p:spPr>
            <a:xfrm>
              <a:off x="12957" y="563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椭圆 117"/>
            <p:cNvSpPr/>
            <p:nvPr/>
          </p:nvSpPr>
          <p:spPr>
            <a:xfrm>
              <a:off x="12957" y="687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9" name="椭圆 118"/>
            <p:cNvSpPr/>
            <p:nvPr/>
          </p:nvSpPr>
          <p:spPr>
            <a:xfrm>
              <a:off x="12957" y="8116"/>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椭圆 119"/>
            <p:cNvSpPr/>
            <p:nvPr/>
          </p:nvSpPr>
          <p:spPr>
            <a:xfrm>
              <a:off x="14332" y="8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1" name="椭圆 120"/>
            <p:cNvSpPr/>
            <p:nvPr/>
          </p:nvSpPr>
          <p:spPr>
            <a:xfrm>
              <a:off x="12957" y="935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椭圆 121"/>
            <p:cNvSpPr/>
            <p:nvPr/>
          </p:nvSpPr>
          <p:spPr>
            <a:xfrm>
              <a:off x="12957" y="10596"/>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椭圆 122"/>
            <p:cNvSpPr/>
            <p:nvPr/>
          </p:nvSpPr>
          <p:spPr>
            <a:xfrm>
              <a:off x="14332" y="939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椭圆 123"/>
            <p:cNvSpPr/>
            <p:nvPr/>
          </p:nvSpPr>
          <p:spPr>
            <a:xfrm>
              <a:off x="14332" y="10638"/>
              <a:ext cx="567" cy="567"/>
            </a:xfrm>
            <a:prstGeom prst="ellipse">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5" name="椭圆 124"/>
            <p:cNvSpPr/>
            <p:nvPr/>
          </p:nvSpPr>
          <p:spPr>
            <a:xfrm>
              <a:off x="15707" y="939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椭圆 125"/>
            <p:cNvSpPr/>
            <p:nvPr/>
          </p:nvSpPr>
          <p:spPr>
            <a:xfrm>
              <a:off x="15707" y="1063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文本框 126"/>
            <p:cNvSpPr txBox="1"/>
            <p:nvPr/>
          </p:nvSpPr>
          <p:spPr>
            <a:xfrm>
              <a:off x="14008" y="11774"/>
              <a:ext cx="1332" cy="1439"/>
            </a:xfrm>
            <a:prstGeom prst="rect">
              <a:avLst/>
            </a:prstGeom>
            <a:solidFill>
              <a:srgbClr val="445437"/>
            </a:solidFill>
          </p:spPr>
          <p:txBody>
            <a:bodyPr wrap="square" rtlCol="0" anchor="t">
              <a:noAutofit/>
            </a:bodyPr>
            <a:lstStyle/>
            <a:p>
              <a:pPr algn="ctr"/>
              <a:r>
                <a:rPr lang="en-US" altLang="zh-CN" sz="3200" b="1">
                  <a:solidFill>
                    <a:srgbClr val="FFCC00"/>
                  </a:solidFill>
                  <a:latin typeface="Times New Roman" panose="02020603050405020304" pitchFamily="18" charset="0"/>
                  <a:cs typeface="Times New Roman" panose="02020603050405020304" pitchFamily="18" charset="0"/>
                  <a:sym typeface="+mn-ea"/>
                </a:rPr>
                <a:t>M</a:t>
              </a:r>
            </a:p>
          </p:txBody>
        </p:sp>
        <p:sp>
          <p:nvSpPr>
            <p:cNvPr id="128" name="文本框 127"/>
            <p:cNvSpPr txBox="1"/>
            <p:nvPr/>
          </p:nvSpPr>
          <p:spPr>
            <a:xfrm>
              <a:off x="11419" y="7311"/>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129" name="文本框 128"/>
            <p:cNvSpPr txBox="1"/>
            <p:nvPr/>
          </p:nvSpPr>
          <p:spPr>
            <a:xfrm>
              <a:off x="17636" y="10961"/>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grpSp>
      <p:sp>
        <p:nvSpPr>
          <p:cNvPr id="130" name="文本框 129"/>
          <p:cNvSpPr txBox="1"/>
          <p:nvPr/>
        </p:nvSpPr>
        <p:spPr>
          <a:xfrm>
            <a:off x="5158105" y="5913120"/>
            <a:ext cx="218249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X(s,m,l,t)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139446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Background </a:t>
            </a:r>
            <a:r>
              <a:rPr lang="en-US" altLang="zh-CN" sz="2400">
                <a:solidFill>
                  <a:srgbClr val="445437"/>
                </a:solidFill>
                <a:latin typeface="Times New Roman" panose="02020603050405020304" pitchFamily="18" charset="0"/>
                <a:cs typeface="Times New Roman" panose="02020603050405020304" pitchFamily="18" charset="0"/>
                <a:sym typeface="+mn-ea"/>
              </a:rPr>
              <a:t>- </a:t>
            </a:r>
            <a:r>
              <a:rPr lang="en-US" altLang="zh-CN" sz="2400">
                <a:latin typeface="Times New Roman" panose="02020603050405020304" pitchFamily="18" charset="0"/>
                <a:cs typeface="Times New Roman" panose="02020603050405020304" pitchFamily="18" charset="0"/>
              </a:rPr>
              <a:t>Demand Quantity and Deadlines</a:t>
            </a:r>
            <a:endParaRPr lang="en-US" altLang="zh-CN"/>
          </a:p>
          <a:p>
            <a:endParaRPr lang="en-US" altLang="zh-CN"/>
          </a:p>
          <a:p>
            <a:endParaRPr lang="zh-CN" altLang="en-US" sz="2400" dirty="0">
              <a:ea typeface="+mn-ea"/>
              <a:cs typeface="+mn-ea"/>
            </a:endParaRPr>
          </a:p>
        </p:txBody>
      </p:sp>
      <p:sp>
        <p:nvSpPr>
          <p:cNvPr id="23" name="文本占位符 8"/>
          <p:cNvSpPr txBox="1"/>
          <p:nvPr/>
        </p:nvSpPr>
        <p:spPr>
          <a:xfrm>
            <a:off x="6695905" y="1868934"/>
            <a:ext cx="5119828" cy="3544560"/>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prstClr val="black"/>
              </a:solidFill>
              <a:effectLst/>
              <a:uLnTx/>
              <a:uFillTx/>
              <a:latin typeface="腾讯体" panose="02010600010101010101" pitchFamily="2" charset="-122"/>
              <a:ea typeface="腾讯体" panose="02010600010101010101" pitchFamily="2" charset="-122"/>
              <a:cs typeface="+mn-cs"/>
            </a:endParaRPr>
          </a:p>
        </p:txBody>
      </p:sp>
      <p:sp>
        <p:nvSpPr>
          <p:cNvPr id="4" name="文本框 3"/>
          <p:cNvSpPr txBox="1"/>
          <p:nvPr/>
        </p:nvSpPr>
        <p:spPr>
          <a:xfrm>
            <a:off x="765175" y="1050290"/>
            <a:ext cx="10661015" cy="922020"/>
          </a:xfrm>
          <a:prstGeom prst="rect">
            <a:avLst/>
          </a:prstGeom>
          <a:solidFill>
            <a:srgbClr val="445437"/>
          </a:solidFill>
        </p:spPr>
        <p:txBody>
          <a:bodyPr wrap="square" rtlCol="0">
            <a:spAutoFit/>
          </a:bodyPr>
          <a:lstStyle/>
          <a:p>
            <a:r>
              <a:rPr lang="en-US" altLang="zh-CN" sz="5400" b="1">
                <a:solidFill>
                  <a:srgbClr val="FFCC00"/>
                </a:solidFill>
                <a:latin typeface="Times New Roman" panose="02020603050405020304" pitchFamily="18" charset="0"/>
                <a:cs typeface="Times New Roman" panose="02020603050405020304" pitchFamily="18" charset="0"/>
              </a:rPr>
              <a:t>D</a:t>
            </a:r>
            <a:r>
              <a:rPr lang="en-US" altLang="zh-CN" sz="3200" b="1">
                <a:solidFill>
                  <a:srgbClr val="FFCC00"/>
                </a:solidFill>
                <a:latin typeface="Times New Roman" panose="02020603050405020304" pitchFamily="18" charset="0"/>
                <a:cs typeface="Times New Roman" panose="02020603050405020304" pitchFamily="18" charset="0"/>
              </a:rPr>
              <a:t>emand Quantity and </a:t>
            </a:r>
            <a:r>
              <a:rPr lang="en-US" altLang="zh-CN" sz="5400" b="1">
                <a:solidFill>
                  <a:srgbClr val="FFCC00"/>
                </a:solidFill>
                <a:latin typeface="Times New Roman" panose="02020603050405020304" pitchFamily="18" charset="0"/>
                <a:cs typeface="Times New Roman" panose="02020603050405020304" pitchFamily="18" charset="0"/>
              </a:rPr>
              <a:t>2 D</a:t>
            </a:r>
            <a:r>
              <a:rPr lang="en-US" altLang="zh-CN" sz="3200" b="1">
                <a:solidFill>
                  <a:srgbClr val="FFCC00"/>
                </a:solidFill>
                <a:latin typeface="Times New Roman" panose="02020603050405020304" pitchFamily="18" charset="0"/>
                <a:cs typeface="Times New Roman" panose="02020603050405020304" pitchFamily="18" charset="0"/>
              </a:rPr>
              <a:t>eadlines</a:t>
            </a:r>
          </a:p>
        </p:txBody>
      </p:sp>
      <p:grpSp>
        <p:nvGrpSpPr>
          <p:cNvPr id="62" name="组合 61"/>
          <p:cNvGrpSpPr/>
          <p:nvPr/>
        </p:nvGrpSpPr>
        <p:grpSpPr>
          <a:xfrm>
            <a:off x="8362950" y="2059305"/>
            <a:ext cx="3359785" cy="4253865"/>
            <a:chOff x="11543" y="1431"/>
            <a:chExt cx="7181" cy="9406"/>
          </a:xfrm>
        </p:grpSpPr>
        <p:sp>
          <p:nvSpPr>
            <p:cNvPr id="9" name="矩形 8"/>
            <p:cNvSpPr/>
            <p:nvPr/>
          </p:nvSpPr>
          <p:spPr>
            <a:xfrm>
              <a:off x="13648" y="1431"/>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13371" y="1785"/>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13081" y="2108"/>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12773" y="2459"/>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p:cNvSpPr/>
            <p:nvPr/>
          </p:nvSpPr>
          <p:spPr>
            <a:xfrm>
              <a:off x="12573" y="2732"/>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14456" y="3354"/>
              <a:ext cx="567" cy="567"/>
            </a:xfrm>
            <a:prstGeom prst="ellipse">
              <a:avLst/>
            </a:prstGeom>
            <a:solidFill>
              <a:schemeClr val="accent1">
                <a:alpha val="0"/>
              </a:schemeClr>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14456" y="4608"/>
              <a:ext cx="567" cy="567"/>
            </a:xfrm>
            <a:prstGeom prst="ellipse">
              <a:avLst/>
            </a:prstGeom>
            <a:solidFill>
              <a:schemeClr val="accent1">
                <a:alpha val="0"/>
              </a:schemeClr>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15831" y="4608"/>
              <a:ext cx="567" cy="567"/>
            </a:xfrm>
            <a:prstGeom prst="ellipse">
              <a:avLst/>
            </a:prstGeom>
            <a:solidFill>
              <a:schemeClr val="accent1">
                <a:alpha val="0"/>
              </a:schemeClr>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15831" y="5848"/>
              <a:ext cx="567" cy="567"/>
            </a:xfrm>
            <a:prstGeom prst="ellipse">
              <a:avLst/>
            </a:prstGeom>
            <a:solidFill>
              <a:schemeClr val="accent1">
                <a:alpha val="0"/>
              </a:schemeClr>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p:cNvSpPr/>
            <p:nvPr/>
          </p:nvSpPr>
          <p:spPr>
            <a:xfrm>
              <a:off x="15831" y="336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p:cNvSpPr/>
            <p:nvPr/>
          </p:nvSpPr>
          <p:spPr>
            <a:xfrm>
              <a:off x="13081" y="336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椭圆 16"/>
            <p:cNvSpPr/>
            <p:nvPr/>
          </p:nvSpPr>
          <p:spPr>
            <a:xfrm>
              <a:off x="13081" y="460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13081" y="584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14456" y="5862"/>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nvSpPr>
          <p:spPr>
            <a:xfrm>
              <a:off x="13081" y="7088"/>
              <a:ext cx="567" cy="567"/>
            </a:xfrm>
            <a:prstGeom prst="ellipse">
              <a:avLst/>
            </a:prstGeom>
            <a:solidFill>
              <a:schemeClr val="accent1">
                <a:alpha val="0"/>
              </a:schemeClr>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p:cNvSpPr/>
            <p:nvPr/>
          </p:nvSpPr>
          <p:spPr>
            <a:xfrm>
              <a:off x="15831" y="713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15831" y="837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14131" y="9506"/>
              <a:ext cx="1332" cy="1331"/>
            </a:xfrm>
            <a:prstGeom prst="rect">
              <a:avLst/>
            </a:prstGeom>
            <a:solidFill>
              <a:srgbClr val="445437"/>
            </a:solidFill>
          </p:spPr>
          <p:txBody>
            <a:bodyPr wrap="square" rtlCol="0" anchor="t">
              <a:noAutofit/>
            </a:bodyPr>
            <a:lstStyle/>
            <a:p>
              <a:pPr algn="ctr"/>
              <a:r>
                <a:rPr lang="en-US" altLang="zh-CN" sz="3600" b="1">
                  <a:solidFill>
                    <a:srgbClr val="FFCC00"/>
                  </a:solidFill>
                  <a:latin typeface="Times New Roman" panose="02020603050405020304" pitchFamily="18" charset="0"/>
                  <a:cs typeface="Times New Roman" panose="02020603050405020304" pitchFamily="18" charset="0"/>
                  <a:sym typeface="+mn-ea"/>
                </a:rPr>
                <a:t>M</a:t>
              </a:r>
            </a:p>
          </p:txBody>
        </p:sp>
        <p:sp>
          <p:nvSpPr>
            <p:cNvPr id="27" name="文本框 26"/>
            <p:cNvSpPr txBox="1"/>
            <p:nvPr/>
          </p:nvSpPr>
          <p:spPr>
            <a:xfrm>
              <a:off x="11543" y="5043"/>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30" name="文本框 29"/>
            <p:cNvSpPr txBox="1"/>
            <p:nvPr/>
          </p:nvSpPr>
          <p:spPr>
            <a:xfrm>
              <a:off x="17760" y="8693"/>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sp>
          <p:nvSpPr>
            <p:cNvPr id="10" name="文本框 9"/>
            <p:cNvSpPr txBox="1"/>
            <p:nvPr/>
          </p:nvSpPr>
          <p:spPr>
            <a:xfrm>
              <a:off x="14156" y="7122"/>
              <a:ext cx="1308" cy="746"/>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1200</a:t>
              </a:r>
            </a:p>
          </p:txBody>
        </p:sp>
        <p:sp>
          <p:nvSpPr>
            <p:cNvPr id="31" name="文本框 30"/>
            <p:cNvSpPr txBox="1"/>
            <p:nvPr/>
          </p:nvSpPr>
          <p:spPr>
            <a:xfrm>
              <a:off x="14156" y="8314"/>
              <a:ext cx="1167" cy="746"/>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750</a:t>
              </a:r>
            </a:p>
          </p:txBody>
        </p:sp>
        <p:sp>
          <p:nvSpPr>
            <p:cNvPr id="32" name="文本框 31"/>
            <p:cNvSpPr txBox="1"/>
            <p:nvPr/>
          </p:nvSpPr>
          <p:spPr>
            <a:xfrm>
              <a:off x="12773" y="8328"/>
              <a:ext cx="1167" cy="746"/>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450</a:t>
              </a:r>
            </a:p>
          </p:txBody>
        </p:sp>
      </p:grpSp>
      <p:grpSp>
        <p:nvGrpSpPr>
          <p:cNvPr id="61" name="组合 60"/>
          <p:cNvGrpSpPr/>
          <p:nvPr/>
        </p:nvGrpSpPr>
        <p:grpSpPr>
          <a:xfrm>
            <a:off x="549275" y="2058670"/>
            <a:ext cx="3224431" cy="4187635"/>
            <a:chOff x="2752" y="941"/>
            <a:chExt cx="7181" cy="9406"/>
          </a:xfrm>
        </p:grpSpPr>
        <p:sp>
          <p:nvSpPr>
            <p:cNvPr id="33" name="矩形 32"/>
            <p:cNvSpPr/>
            <p:nvPr/>
          </p:nvSpPr>
          <p:spPr>
            <a:xfrm>
              <a:off x="4857" y="941"/>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4580" y="1295"/>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p:cNvSpPr/>
            <p:nvPr/>
          </p:nvSpPr>
          <p:spPr>
            <a:xfrm>
              <a:off x="4290" y="1618"/>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矩形 35"/>
            <p:cNvSpPr/>
            <p:nvPr/>
          </p:nvSpPr>
          <p:spPr>
            <a:xfrm>
              <a:off x="3982" y="1969"/>
              <a:ext cx="4389" cy="6585"/>
            </a:xfrm>
            <a:prstGeom prst="rect">
              <a:avLst/>
            </a:prstGeom>
            <a:solidFill>
              <a:srgbClr val="FDFCFB"/>
            </a:solidFill>
            <a:ln w="28575" cmpd="sng">
              <a:solidFill>
                <a:srgbClr val="445437"/>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矩形 36"/>
            <p:cNvSpPr/>
            <p:nvPr/>
          </p:nvSpPr>
          <p:spPr>
            <a:xfrm>
              <a:off x="3782" y="2242"/>
              <a:ext cx="4389" cy="6585"/>
            </a:xfrm>
            <a:prstGeom prst="rect">
              <a:avLst/>
            </a:prstGeom>
            <a:solidFill>
              <a:schemeClr val="bg1"/>
            </a:solidFill>
            <a:ln w="28575" cmpd="sng">
              <a:solidFill>
                <a:srgbClr val="FFCC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椭圆 41"/>
            <p:cNvSpPr/>
            <p:nvPr/>
          </p:nvSpPr>
          <p:spPr>
            <a:xfrm>
              <a:off x="7040" y="287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椭圆 42"/>
            <p:cNvSpPr/>
            <p:nvPr/>
          </p:nvSpPr>
          <p:spPr>
            <a:xfrm>
              <a:off x="4290" y="287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椭圆 43"/>
            <p:cNvSpPr/>
            <p:nvPr/>
          </p:nvSpPr>
          <p:spPr>
            <a:xfrm>
              <a:off x="4290" y="411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椭圆 44"/>
            <p:cNvSpPr/>
            <p:nvPr/>
          </p:nvSpPr>
          <p:spPr>
            <a:xfrm>
              <a:off x="4290" y="5358"/>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椭圆 45"/>
            <p:cNvSpPr/>
            <p:nvPr/>
          </p:nvSpPr>
          <p:spPr>
            <a:xfrm>
              <a:off x="5665" y="5372"/>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椭圆 47"/>
            <p:cNvSpPr/>
            <p:nvPr/>
          </p:nvSpPr>
          <p:spPr>
            <a:xfrm>
              <a:off x="7040" y="664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椭圆 48"/>
            <p:cNvSpPr/>
            <p:nvPr/>
          </p:nvSpPr>
          <p:spPr>
            <a:xfrm>
              <a:off x="7040" y="788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文本框 49"/>
            <p:cNvSpPr txBox="1"/>
            <p:nvPr/>
          </p:nvSpPr>
          <p:spPr>
            <a:xfrm>
              <a:off x="5340" y="9016"/>
              <a:ext cx="1332" cy="1331"/>
            </a:xfrm>
            <a:prstGeom prst="rect">
              <a:avLst/>
            </a:prstGeom>
            <a:solidFill>
              <a:srgbClr val="445437"/>
            </a:solidFill>
          </p:spPr>
          <p:txBody>
            <a:bodyPr wrap="square" rtlCol="0" anchor="t">
              <a:noAutofit/>
            </a:bodyPr>
            <a:lstStyle/>
            <a:p>
              <a:pPr algn="ctr"/>
              <a:r>
                <a:rPr lang="en-US" altLang="zh-CN" sz="3600" b="1">
                  <a:solidFill>
                    <a:srgbClr val="FFCC00"/>
                  </a:solidFill>
                  <a:latin typeface="Times New Roman" panose="02020603050405020304" pitchFamily="18" charset="0"/>
                  <a:cs typeface="Times New Roman" panose="02020603050405020304" pitchFamily="18" charset="0"/>
                  <a:sym typeface="+mn-ea"/>
                </a:rPr>
                <a:t>M</a:t>
              </a:r>
            </a:p>
          </p:txBody>
        </p:sp>
        <p:sp>
          <p:nvSpPr>
            <p:cNvPr id="51" name="文本框 50"/>
            <p:cNvSpPr txBox="1"/>
            <p:nvPr/>
          </p:nvSpPr>
          <p:spPr>
            <a:xfrm>
              <a:off x="2752" y="4553"/>
              <a:ext cx="850"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S</a:t>
              </a:r>
            </a:p>
          </p:txBody>
        </p:sp>
        <p:sp>
          <p:nvSpPr>
            <p:cNvPr id="52" name="文本框 51"/>
            <p:cNvSpPr txBox="1"/>
            <p:nvPr/>
          </p:nvSpPr>
          <p:spPr>
            <a:xfrm>
              <a:off x="8969" y="8203"/>
              <a:ext cx="964" cy="1417"/>
            </a:xfrm>
            <a:prstGeom prst="rect">
              <a:avLst/>
            </a:prstGeom>
            <a:solidFill>
              <a:srgbClr val="FFCC00"/>
            </a:solidFill>
          </p:spPr>
          <p:txBody>
            <a:bodyPr wrap="square" rtlCol="0" anchor="t">
              <a:no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sym typeface="+mn-ea"/>
                </a:rPr>
                <a:t>L</a:t>
              </a:r>
            </a:p>
          </p:txBody>
        </p:sp>
        <p:sp>
          <p:nvSpPr>
            <p:cNvPr id="53" name="文本框 52"/>
            <p:cNvSpPr txBox="1"/>
            <p:nvPr/>
          </p:nvSpPr>
          <p:spPr>
            <a:xfrm>
              <a:off x="5505" y="4118"/>
              <a:ext cx="1167" cy="757"/>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800</a:t>
              </a:r>
            </a:p>
          </p:txBody>
        </p:sp>
        <p:sp>
          <p:nvSpPr>
            <p:cNvPr id="54" name="文本框 53"/>
            <p:cNvSpPr txBox="1"/>
            <p:nvPr/>
          </p:nvSpPr>
          <p:spPr>
            <a:xfrm>
              <a:off x="6740" y="4118"/>
              <a:ext cx="1167" cy="757"/>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600</a:t>
              </a:r>
            </a:p>
          </p:txBody>
        </p:sp>
        <p:sp>
          <p:nvSpPr>
            <p:cNvPr id="55" name="文本框 54"/>
            <p:cNvSpPr txBox="1"/>
            <p:nvPr/>
          </p:nvSpPr>
          <p:spPr>
            <a:xfrm>
              <a:off x="6740" y="5372"/>
              <a:ext cx="1167" cy="757"/>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650</a:t>
              </a:r>
            </a:p>
          </p:txBody>
        </p:sp>
        <p:sp>
          <p:nvSpPr>
            <p:cNvPr id="56" name="文本框 55"/>
            <p:cNvSpPr txBox="1"/>
            <p:nvPr/>
          </p:nvSpPr>
          <p:spPr>
            <a:xfrm>
              <a:off x="5505" y="2817"/>
              <a:ext cx="1167" cy="757"/>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500</a:t>
              </a:r>
            </a:p>
          </p:txBody>
        </p:sp>
        <p:sp>
          <p:nvSpPr>
            <p:cNvPr id="57" name="椭圆 56"/>
            <p:cNvSpPr/>
            <p:nvPr/>
          </p:nvSpPr>
          <p:spPr>
            <a:xfrm>
              <a:off x="5665" y="664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椭圆 57"/>
            <p:cNvSpPr/>
            <p:nvPr/>
          </p:nvSpPr>
          <p:spPr>
            <a:xfrm>
              <a:off x="5665" y="788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椭圆 58"/>
            <p:cNvSpPr/>
            <p:nvPr/>
          </p:nvSpPr>
          <p:spPr>
            <a:xfrm>
              <a:off x="4290" y="7880"/>
              <a:ext cx="567" cy="567"/>
            </a:xfrm>
            <a:prstGeom prst="ellipse">
              <a:avLst/>
            </a:prstGeom>
            <a:solidFill>
              <a:schemeClr val="accent1">
                <a:alpha val="0"/>
              </a:schemeClr>
            </a:solidFill>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文本框 59"/>
            <p:cNvSpPr txBox="1"/>
            <p:nvPr/>
          </p:nvSpPr>
          <p:spPr>
            <a:xfrm>
              <a:off x="3982" y="6640"/>
              <a:ext cx="1359" cy="757"/>
            </a:xfrm>
            <a:prstGeom prst="rect">
              <a:avLst/>
            </a:prstGeom>
            <a:noFill/>
          </p:spPr>
          <p:txBody>
            <a:bodyPr wrap="square" rtlCol="0">
              <a:spAutoFit/>
            </a:bodyPr>
            <a:lstStyle/>
            <a:p>
              <a:pPr algn="ctr"/>
              <a:r>
                <a:rPr lang="en-US" altLang="zh-CN" sz="1600" b="1">
                  <a:solidFill>
                    <a:srgbClr val="445437"/>
                  </a:solidFill>
                  <a:latin typeface="Times New Roman" panose="02020603050405020304" pitchFamily="18" charset="0"/>
                  <a:cs typeface="Times New Roman" panose="02020603050405020304" pitchFamily="18" charset="0"/>
                </a:rPr>
                <a:t>1200</a:t>
              </a:r>
            </a:p>
          </p:txBody>
        </p:sp>
      </p:grpSp>
      <p:sp>
        <p:nvSpPr>
          <p:cNvPr id="104" name="文本框 103"/>
          <p:cNvSpPr txBox="1"/>
          <p:nvPr/>
        </p:nvSpPr>
        <p:spPr>
          <a:xfrm>
            <a:off x="8889365" y="6313170"/>
            <a:ext cx="253682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D(s,m,l,12)</a:t>
            </a:r>
          </a:p>
        </p:txBody>
      </p:sp>
      <p:sp>
        <p:nvSpPr>
          <p:cNvPr id="63" name="文本框 62"/>
          <p:cNvSpPr txBox="1"/>
          <p:nvPr/>
        </p:nvSpPr>
        <p:spPr>
          <a:xfrm>
            <a:off x="765175" y="6343650"/>
            <a:ext cx="2536825" cy="514350"/>
          </a:xfrm>
          <a:prstGeom prst="rect">
            <a:avLst/>
          </a:prstGeom>
          <a:noFill/>
        </p:spPr>
        <p:txBody>
          <a:bodyPr wrap="square" rtlCol="0">
            <a:noAutofit/>
          </a:bodyPr>
          <a:lstStyle/>
          <a:p>
            <a:pPr algn="ctr"/>
            <a:r>
              <a:rPr lang="en-US" altLang="zh-CN" sz="3200">
                <a:solidFill>
                  <a:srgbClr val="445437"/>
                </a:solidFill>
                <a:latin typeface="Times New Roman" panose="02020603050405020304" pitchFamily="18" charset="0"/>
                <a:cs typeface="Times New Roman" panose="02020603050405020304" pitchFamily="18" charset="0"/>
              </a:rPr>
              <a:t>D(s,m,l,10)</a:t>
            </a:r>
          </a:p>
        </p:txBody>
      </p:sp>
      <p:sp>
        <p:nvSpPr>
          <p:cNvPr id="64" name="文本框 63"/>
          <p:cNvSpPr txBox="1"/>
          <p:nvPr/>
        </p:nvSpPr>
        <p:spPr>
          <a:xfrm>
            <a:off x="3945890" y="2660650"/>
            <a:ext cx="4417060" cy="2861310"/>
          </a:xfrm>
          <a:prstGeom prst="rect">
            <a:avLst/>
          </a:prstGeom>
          <a:noFill/>
        </p:spPr>
        <p:txBody>
          <a:bodyPr wrap="square" rtlCol="0">
            <a:spAutoFit/>
          </a:bodyPr>
          <a:lstStyle/>
          <a:p>
            <a:pPr algn="ctr"/>
            <a:r>
              <a:rPr lang="en-US" altLang="zh-CN" sz="3600" b="1">
                <a:solidFill>
                  <a:srgbClr val="445437"/>
                </a:solidFill>
                <a:latin typeface="Times New Roman" panose="02020603050405020304" pitchFamily="18" charset="0"/>
                <a:cs typeface="Times New Roman" panose="02020603050405020304" pitchFamily="18" charset="0"/>
              </a:rPr>
              <a:t>The required production quantity </a:t>
            </a:r>
          </a:p>
          <a:p>
            <a:pPr algn="ctr"/>
            <a:r>
              <a:rPr lang="en-US" altLang="zh-CN" sz="3600" b="1">
                <a:solidFill>
                  <a:srgbClr val="445437"/>
                </a:solidFill>
                <a:latin typeface="Times New Roman" panose="02020603050405020304" pitchFamily="18" charset="0"/>
                <a:cs typeface="Times New Roman" panose="02020603050405020304" pitchFamily="18" charset="0"/>
              </a:rPr>
              <a:t>← for the 10th </a:t>
            </a:r>
          </a:p>
          <a:p>
            <a:pPr algn="ctr"/>
            <a:r>
              <a:rPr lang="en-US" altLang="zh-CN" sz="3600" b="1">
                <a:solidFill>
                  <a:srgbClr val="445437"/>
                </a:solidFill>
                <a:latin typeface="Times New Roman" panose="02020603050405020304" pitchFamily="18" charset="0"/>
                <a:cs typeface="Times New Roman" panose="02020603050405020304" pitchFamily="18" charset="0"/>
              </a:rPr>
              <a:t>and </a:t>
            </a:r>
          </a:p>
          <a:p>
            <a:pPr algn="ctr"/>
            <a:r>
              <a:rPr lang="en-US" altLang="zh-CN" sz="3600" b="1">
                <a:solidFill>
                  <a:srgbClr val="445437"/>
                </a:solidFill>
                <a:latin typeface="Times New Roman" panose="02020603050405020304" pitchFamily="18" charset="0"/>
                <a:cs typeface="Times New Roman" panose="02020603050405020304" pitchFamily="18" charset="0"/>
              </a:rPr>
              <a:t>12th shifts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240327" y="288802"/>
            <a:ext cx="8920029" cy="958850"/>
          </a:xfrm>
        </p:spPr>
        <p:txBody>
          <a:bodyPr/>
          <a:lstStyle/>
          <a:p>
            <a:r>
              <a:rPr lang="en-US" altLang="zh-CN" sz="2400" noProof="0" dirty="0">
                <a:ln>
                  <a:noFill/>
                </a:ln>
                <a:solidFill>
                  <a:srgbClr val="445437"/>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Modeling - </a:t>
            </a:r>
            <a:r>
              <a:rPr lang="en-US" altLang="zh-CN" sz="2400">
                <a:latin typeface="Times New Roman" panose="02020603050405020304" pitchFamily="18" charset="0"/>
                <a:cs typeface="Times New Roman" panose="02020603050405020304" pitchFamily="18" charset="0"/>
              </a:rPr>
              <a:t>Objective Function &amp; 2 Constraints</a:t>
            </a:r>
            <a:endParaRPr lang="en-US" altLang="zh-CN"/>
          </a:p>
          <a:p>
            <a:endParaRPr lang="zh-CN" altLang="en-US" sz="2400" dirty="0">
              <a:ea typeface="+mn-ea"/>
              <a:cs typeface="+mn-ea"/>
            </a:endParaRPr>
          </a:p>
        </p:txBody>
      </p:sp>
      <p:sp>
        <p:nvSpPr>
          <p:cNvPr id="23" name="文本占位符 8"/>
          <p:cNvSpPr txBox="1"/>
          <p:nvPr/>
        </p:nvSpPr>
        <p:spPr>
          <a:xfrm>
            <a:off x="6695905" y="1868934"/>
            <a:ext cx="5119828" cy="3544560"/>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endParaRPr kumimoji="0" lang="zh-CN" altLang="en-US" sz="2800" b="0" i="0" u="none" strike="noStrike" kern="1200" cap="none" spc="0" normalizeH="0" baseline="0" noProof="0" dirty="0">
              <a:ln>
                <a:noFill/>
              </a:ln>
              <a:solidFill>
                <a:prstClr val="black"/>
              </a:solidFill>
              <a:effectLst/>
              <a:uLnTx/>
              <a:uFillTx/>
              <a:latin typeface="腾讯体" panose="02010600010101010101" pitchFamily="2" charset="-122"/>
              <a:ea typeface="腾讯体" panose="02010600010101010101" pitchFamily="2" charset="-122"/>
              <a:cs typeface="+mn-cs"/>
            </a:endParaRPr>
          </a:p>
        </p:txBody>
      </p:sp>
      <p:sp>
        <p:nvSpPr>
          <p:cNvPr id="3" name="矩形 2"/>
          <p:cNvSpPr/>
          <p:nvPr/>
        </p:nvSpPr>
        <p:spPr>
          <a:xfrm>
            <a:off x="1050290" y="1270635"/>
            <a:ext cx="4885055" cy="5055235"/>
          </a:xfrm>
          <a:prstGeom prst="rect">
            <a:avLst/>
          </a:prstGeom>
          <a:solidFill>
            <a:srgbClr val="FFCC00"/>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矩形 3"/>
          <p:cNvSpPr/>
          <p:nvPr/>
        </p:nvSpPr>
        <p:spPr>
          <a:xfrm>
            <a:off x="6062345" y="1270635"/>
            <a:ext cx="4885055" cy="5055235"/>
          </a:xfrm>
          <a:prstGeom prst="rect">
            <a:avLst/>
          </a:prstGeom>
          <a:solidFill>
            <a:srgbClr val="445437"/>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353820" y="2921635"/>
            <a:ext cx="4315460" cy="1753235"/>
          </a:xfrm>
          <a:prstGeom prst="rect">
            <a:avLst/>
          </a:prstGeom>
          <a:noFill/>
        </p:spPr>
        <p:txBody>
          <a:bodyPr wrap="square" rtlCol="0">
            <a:spAutoFit/>
          </a:bodyPr>
          <a:lstStyle/>
          <a:p>
            <a:pPr algn="ctr"/>
            <a:r>
              <a:rPr lang="en-US" altLang="zh-CN" sz="5400" b="1">
                <a:solidFill>
                  <a:srgbClr val="445437"/>
                </a:solidFill>
                <a:latin typeface="Times New Roman" panose="02020603050405020304" pitchFamily="18" charset="0"/>
                <a:cs typeface="Times New Roman" panose="02020603050405020304" pitchFamily="18" charset="0"/>
              </a:rPr>
              <a:t> Objective</a:t>
            </a:r>
          </a:p>
          <a:p>
            <a:pPr algn="ctr"/>
            <a:r>
              <a:rPr lang="en-US" altLang="zh-CN" sz="5400" b="1">
                <a:solidFill>
                  <a:srgbClr val="445437"/>
                </a:solidFill>
                <a:latin typeface="Times New Roman" panose="02020603050405020304" pitchFamily="18" charset="0"/>
                <a:cs typeface="Times New Roman" panose="02020603050405020304" pitchFamily="18" charset="0"/>
              </a:rPr>
              <a:t>Function</a:t>
            </a:r>
          </a:p>
        </p:txBody>
      </p:sp>
      <p:sp>
        <p:nvSpPr>
          <p:cNvPr id="8" name="文本框 7"/>
          <p:cNvSpPr txBox="1"/>
          <p:nvPr/>
        </p:nvSpPr>
        <p:spPr>
          <a:xfrm>
            <a:off x="6347460" y="3180080"/>
            <a:ext cx="4315460" cy="922020"/>
          </a:xfrm>
          <a:prstGeom prst="rect">
            <a:avLst/>
          </a:prstGeom>
          <a:noFill/>
        </p:spPr>
        <p:txBody>
          <a:bodyPr wrap="square" rtlCol="0">
            <a:spAutoFit/>
          </a:bodyPr>
          <a:lstStyle/>
          <a:p>
            <a:pPr algn="ctr"/>
            <a:r>
              <a:rPr lang="en-US" altLang="zh-CN" sz="5400" b="1">
                <a:solidFill>
                  <a:srgbClr val="FFCC00"/>
                </a:solidFill>
                <a:latin typeface="Times New Roman" panose="02020603050405020304" pitchFamily="18" charset="0"/>
                <a:cs typeface="Times New Roman" panose="02020603050405020304" pitchFamily="18" charset="0"/>
              </a:rPr>
              <a:t>2 Constraints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KSO_WPP_MARK_KEY" val="28de8bf6-5422-4b9e-8703-1fdaa63f4794"/>
  <p:tag name="COMMONDATA" val="eyJoZGlkIjoiY2Q2ZGQ2MTQ3MmNkMjZlZGI1NTA4ZWU2ZjA3NTQ0MTgifQ=="/>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438</TotalTime>
  <Words>682</Words>
  <Application>Microsoft Office PowerPoint</Application>
  <PresentationFormat>宽屏</PresentationFormat>
  <Paragraphs>178</Paragraphs>
  <Slides>24</Slides>
  <Notes>22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24</vt:i4>
      </vt:variant>
    </vt:vector>
  </HeadingPairs>
  <TitlesOfParts>
    <vt:vector size="38" baseType="lpstr">
      <vt:lpstr>Segoe UI</vt:lpstr>
      <vt:lpstr>等线</vt:lpstr>
      <vt:lpstr>腾讯体</vt:lpstr>
      <vt:lpstr>Calibri</vt:lpstr>
      <vt:lpstr>微软雅黑</vt:lpstr>
      <vt:lpstr>微软雅黑</vt:lpstr>
      <vt:lpstr>Arial</vt:lpstr>
      <vt:lpstr>Century Gothic</vt:lpstr>
      <vt:lpstr>Times New Roman</vt:lpstr>
      <vt:lpstr>黑体</vt:lpstr>
      <vt:lpstr>Segoe UI Light</vt:lpstr>
      <vt:lpstr>Office 主题​​</vt:lpstr>
      <vt:lpstr>2_OfficePLUS</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邓 卓霖</cp:lastModifiedBy>
  <cp:revision>254</cp:revision>
  <dcterms:created xsi:type="dcterms:W3CDTF">2024-04-07T09:59:00Z</dcterms:created>
  <dcterms:modified xsi:type="dcterms:W3CDTF">2024-12-30T17:25:47Z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698BD9E33A2744AA8F31D1B2EFC49747_13</vt:lpwstr>
  </property>
  <property fmtid="{D5CDD505-2E9C-101B-9397-08002B2CF9AE}" pid="3" name="KSOProductBuildVer">
    <vt:lpwstr>2052-12.1.0.19302</vt:lpwstr>
  </property>
</Properties>
</file>